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2"/>
  </p:notesMasterIdLst>
  <p:sldIdLst>
    <p:sldId id="3283" r:id="rId2"/>
    <p:sldId id="3661" r:id="rId3"/>
    <p:sldId id="3662" r:id="rId4"/>
    <p:sldId id="3663" r:id="rId5"/>
    <p:sldId id="3664" r:id="rId6"/>
    <p:sldId id="3665" r:id="rId7"/>
    <p:sldId id="3666" r:id="rId8"/>
    <p:sldId id="3888" r:id="rId9"/>
    <p:sldId id="3667" r:id="rId10"/>
    <p:sldId id="3668" r:id="rId11"/>
    <p:sldId id="3669" r:id="rId12"/>
    <p:sldId id="3670" r:id="rId13"/>
    <p:sldId id="3671" r:id="rId14"/>
    <p:sldId id="3672" r:id="rId15"/>
    <p:sldId id="3673" r:id="rId16"/>
    <p:sldId id="3674" r:id="rId17"/>
    <p:sldId id="3675" r:id="rId18"/>
    <p:sldId id="3676" r:id="rId19"/>
    <p:sldId id="3677" r:id="rId20"/>
    <p:sldId id="3678" r:id="rId21"/>
    <p:sldId id="3679" r:id="rId22"/>
    <p:sldId id="3680" r:id="rId23"/>
    <p:sldId id="3681" r:id="rId24"/>
    <p:sldId id="3682" r:id="rId25"/>
    <p:sldId id="3683" r:id="rId26"/>
    <p:sldId id="3684" r:id="rId27"/>
    <p:sldId id="3685" r:id="rId28"/>
    <p:sldId id="3686" r:id="rId29"/>
    <p:sldId id="3687" r:id="rId30"/>
    <p:sldId id="3688" r:id="rId31"/>
    <p:sldId id="3689" r:id="rId32"/>
    <p:sldId id="3690" r:id="rId33"/>
    <p:sldId id="3691" r:id="rId34"/>
    <p:sldId id="3692" r:id="rId35"/>
    <p:sldId id="3693" r:id="rId36"/>
    <p:sldId id="3694" r:id="rId37"/>
    <p:sldId id="3695" r:id="rId38"/>
    <p:sldId id="3696" r:id="rId39"/>
    <p:sldId id="3697" r:id="rId40"/>
    <p:sldId id="3698" r:id="rId41"/>
    <p:sldId id="3699" r:id="rId42"/>
    <p:sldId id="3700" r:id="rId43"/>
    <p:sldId id="3701" r:id="rId44"/>
    <p:sldId id="3702" r:id="rId45"/>
    <p:sldId id="3703" r:id="rId46"/>
    <p:sldId id="3704" r:id="rId47"/>
    <p:sldId id="3705" r:id="rId48"/>
    <p:sldId id="3706" r:id="rId49"/>
    <p:sldId id="3707" r:id="rId50"/>
    <p:sldId id="3708" r:id="rId51"/>
    <p:sldId id="3709" r:id="rId52"/>
    <p:sldId id="3710" r:id="rId53"/>
    <p:sldId id="3711" r:id="rId54"/>
    <p:sldId id="3712" r:id="rId55"/>
    <p:sldId id="3713" r:id="rId56"/>
    <p:sldId id="3714" r:id="rId57"/>
    <p:sldId id="3715" r:id="rId58"/>
    <p:sldId id="3716" r:id="rId59"/>
    <p:sldId id="3717" r:id="rId60"/>
    <p:sldId id="3718" r:id="rId61"/>
    <p:sldId id="3719" r:id="rId62"/>
    <p:sldId id="3720" r:id="rId63"/>
    <p:sldId id="3721" r:id="rId64"/>
    <p:sldId id="3722" r:id="rId65"/>
    <p:sldId id="3723" r:id="rId66"/>
    <p:sldId id="3724" r:id="rId67"/>
    <p:sldId id="3725" r:id="rId68"/>
    <p:sldId id="3726" r:id="rId69"/>
    <p:sldId id="3727" r:id="rId70"/>
    <p:sldId id="3728" r:id="rId71"/>
    <p:sldId id="3729" r:id="rId72"/>
    <p:sldId id="3730" r:id="rId73"/>
    <p:sldId id="3731" r:id="rId74"/>
    <p:sldId id="3732" r:id="rId75"/>
    <p:sldId id="3733" r:id="rId76"/>
    <p:sldId id="3734" r:id="rId77"/>
    <p:sldId id="3735" r:id="rId78"/>
    <p:sldId id="3736" r:id="rId79"/>
    <p:sldId id="3737" r:id="rId80"/>
    <p:sldId id="3738" r:id="rId81"/>
    <p:sldId id="3739" r:id="rId82"/>
    <p:sldId id="3740" r:id="rId83"/>
    <p:sldId id="3741" r:id="rId84"/>
    <p:sldId id="3742" r:id="rId85"/>
    <p:sldId id="3743" r:id="rId86"/>
    <p:sldId id="3744" r:id="rId87"/>
    <p:sldId id="3745" r:id="rId88"/>
    <p:sldId id="3746" r:id="rId89"/>
    <p:sldId id="3747" r:id="rId90"/>
    <p:sldId id="3748" r:id="rId91"/>
    <p:sldId id="3749" r:id="rId92"/>
    <p:sldId id="3750" r:id="rId93"/>
    <p:sldId id="3751" r:id="rId94"/>
    <p:sldId id="3752" r:id="rId95"/>
    <p:sldId id="3753" r:id="rId96"/>
    <p:sldId id="3754" r:id="rId97"/>
    <p:sldId id="3755" r:id="rId98"/>
    <p:sldId id="3756" r:id="rId99"/>
    <p:sldId id="3757" r:id="rId100"/>
    <p:sldId id="3758" r:id="rId101"/>
    <p:sldId id="3759" r:id="rId102"/>
    <p:sldId id="3760" r:id="rId103"/>
    <p:sldId id="3761" r:id="rId104"/>
    <p:sldId id="3762" r:id="rId105"/>
    <p:sldId id="3763" r:id="rId106"/>
    <p:sldId id="3764" r:id="rId107"/>
    <p:sldId id="3765" r:id="rId108"/>
    <p:sldId id="3766" r:id="rId109"/>
    <p:sldId id="3767" r:id="rId110"/>
    <p:sldId id="3768" r:id="rId111"/>
    <p:sldId id="3769" r:id="rId112"/>
    <p:sldId id="3770" r:id="rId113"/>
    <p:sldId id="3771" r:id="rId114"/>
    <p:sldId id="3772" r:id="rId115"/>
    <p:sldId id="3773" r:id="rId116"/>
    <p:sldId id="3774" r:id="rId117"/>
    <p:sldId id="3775" r:id="rId118"/>
    <p:sldId id="3776" r:id="rId119"/>
    <p:sldId id="3777" r:id="rId120"/>
    <p:sldId id="3778" r:id="rId121"/>
    <p:sldId id="3779" r:id="rId122"/>
    <p:sldId id="3780" r:id="rId123"/>
    <p:sldId id="3781" r:id="rId124"/>
    <p:sldId id="3782" r:id="rId125"/>
    <p:sldId id="3783" r:id="rId126"/>
    <p:sldId id="3784" r:id="rId127"/>
    <p:sldId id="3785" r:id="rId128"/>
    <p:sldId id="3786" r:id="rId129"/>
    <p:sldId id="3787" r:id="rId130"/>
    <p:sldId id="3788" r:id="rId131"/>
    <p:sldId id="3789" r:id="rId132"/>
    <p:sldId id="3790" r:id="rId133"/>
    <p:sldId id="3791" r:id="rId134"/>
    <p:sldId id="3792" r:id="rId135"/>
    <p:sldId id="3793" r:id="rId136"/>
    <p:sldId id="3794" r:id="rId137"/>
    <p:sldId id="3795" r:id="rId138"/>
    <p:sldId id="3796" r:id="rId139"/>
    <p:sldId id="3797" r:id="rId140"/>
    <p:sldId id="3798" r:id="rId141"/>
    <p:sldId id="3799" r:id="rId142"/>
    <p:sldId id="3800" r:id="rId143"/>
    <p:sldId id="3801" r:id="rId144"/>
    <p:sldId id="3802" r:id="rId145"/>
    <p:sldId id="3803" r:id="rId146"/>
    <p:sldId id="3804" r:id="rId147"/>
    <p:sldId id="3805" r:id="rId148"/>
    <p:sldId id="3806" r:id="rId149"/>
    <p:sldId id="3807" r:id="rId150"/>
    <p:sldId id="3808" r:id="rId151"/>
    <p:sldId id="3809" r:id="rId152"/>
    <p:sldId id="3810" r:id="rId153"/>
    <p:sldId id="3811" r:id="rId154"/>
    <p:sldId id="3812" r:id="rId155"/>
    <p:sldId id="3813" r:id="rId156"/>
    <p:sldId id="3814" r:id="rId157"/>
    <p:sldId id="3815" r:id="rId158"/>
    <p:sldId id="3816" r:id="rId159"/>
    <p:sldId id="3817" r:id="rId160"/>
    <p:sldId id="3818" r:id="rId161"/>
    <p:sldId id="3819" r:id="rId162"/>
    <p:sldId id="3820" r:id="rId163"/>
    <p:sldId id="3821" r:id="rId164"/>
    <p:sldId id="3822" r:id="rId165"/>
    <p:sldId id="3823" r:id="rId166"/>
    <p:sldId id="3824" r:id="rId167"/>
    <p:sldId id="3825" r:id="rId168"/>
    <p:sldId id="3826" r:id="rId169"/>
    <p:sldId id="3827" r:id="rId170"/>
    <p:sldId id="3828" r:id="rId171"/>
    <p:sldId id="3829" r:id="rId172"/>
    <p:sldId id="3830" r:id="rId173"/>
    <p:sldId id="3831" r:id="rId174"/>
    <p:sldId id="3832" r:id="rId175"/>
    <p:sldId id="3833" r:id="rId176"/>
    <p:sldId id="3834" r:id="rId177"/>
    <p:sldId id="3835" r:id="rId178"/>
    <p:sldId id="3836" r:id="rId179"/>
    <p:sldId id="3837" r:id="rId180"/>
    <p:sldId id="3838" r:id="rId181"/>
    <p:sldId id="3839" r:id="rId182"/>
    <p:sldId id="3840" r:id="rId183"/>
    <p:sldId id="3841" r:id="rId184"/>
    <p:sldId id="3842" r:id="rId185"/>
    <p:sldId id="3843" r:id="rId186"/>
    <p:sldId id="3844" r:id="rId187"/>
    <p:sldId id="3845" r:id="rId188"/>
    <p:sldId id="3846" r:id="rId189"/>
    <p:sldId id="3847" r:id="rId190"/>
    <p:sldId id="3848" r:id="rId191"/>
    <p:sldId id="3849" r:id="rId192"/>
    <p:sldId id="3850" r:id="rId193"/>
    <p:sldId id="3851" r:id="rId194"/>
    <p:sldId id="3852" r:id="rId195"/>
    <p:sldId id="3853" r:id="rId196"/>
    <p:sldId id="3854" r:id="rId197"/>
    <p:sldId id="3855" r:id="rId198"/>
    <p:sldId id="3856" r:id="rId199"/>
    <p:sldId id="3857" r:id="rId200"/>
    <p:sldId id="3858" r:id="rId201"/>
    <p:sldId id="3859" r:id="rId202"/>
    <p:sldId id="3860" r:id="rId203"/>
    <p:sldId id="3861" r:id="rId204"/>
    <p:sldId id="3862" r:id="rId205"/>
    <p:sldId id="3863" r:id="rId206"/>
    <p:sldId id="3864" r:id="rId207"/>
    <p:sldId id="3865" r:id="rId208"/>
    <p:sldId id="3866" r:id="rId209"/>
    <p:sldId id="3867" r:id="rId210"/>
    <p:sldId id="3887" r:id="rId211"/>
    <p:sldId id="3868" r:id="rId212"/>
    <p:sldId id="3869" r:id="rId213"/>
    <p:sldId id="3870" r:id="rId214"/>
    <p:sldId id="3871" r:id="rId215"/>
    <p:sldId id="3872" r:id="rId216"/>
    <p:sldId id="3873" r:id="rId217"/>
    <p:sldId id="3874" r:id="rId218"/>
    <p:sldId id="3875" r:id="rId219"/>
    <p:sldId id="3876" r:id="rId220"/>
    <p:sldId id="3877" r:id="rId221"/>
    <p:sldId id="3878" r:id="rId222"/>
    <p:sldId id="3879" r:id="rId223"/>
    <p:sldId id="3880" r:id="rId224"/>
    <p:sldId id="3881" r:id="rId225"/>
    <p:sldId id="3882" r:id="rId226"/>
    <p:sldId id="3883" r:id="rId227"/>
    <p:sldId id="3884" r:id="rId228"/>
    <p:sldId id="3885" r:id="rId229"/>
    <p:sldId id="3886" r:id="rId230"/>
    <p:sldId id="3889" r:id="rId2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presProps" Target="presProp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theme" Target="theme/theme1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tableStyles" Target="tableStyles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821065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chemeClr val="accent2"/>
                </a:solidFill>
              </a:rPr>
              <a:t>(Arabic text along with English and Urdu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9416" y="1180082"/>
            <a:ext cx="10367466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IN" sz="3600" b="1" dirty="0" err="1">
                <a:solidFill>
                  <a:srgbClr val="000066"/>
                </a:solidFill>
              </a:rPr>
              <a:t>Dua</a:t>
            </a:r>
            <a:r>
              <a:rPr lang="en-IN" sz="3600" b="1" dirty="0">
                <a:solidFill>
                  <a:srgbClr val="000066"/>
                </a:solidFill>
              </a:rPr>
              <a:t> </a:t>
            </a:r>
            <a:r>
              <a:rPr lang="en-IN" sz="3600" b="1">
                <a:solidFill>
                  <a:srgbClr val="000066"/>
                </a:solidFill>
              </a:rPr>
              <a:t>e Marefat</a:t>
            </a:r>
          </a:p>
          <a:p>
            <a:pPr algn="ctr"/>
            <a:r>
              <a:rPr lang="ur-IN" sz="800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اَللّٰهُمَّ عَرِّفْنِىْ نَفْسَك</a:t>
            </a:r>
            <a:endParaRPr lang="en-IN" sz="8000" b="1" dirty="0">
              <a:solidFill>
                <a:srgbClr val="0070C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16877" y="3546219"/>
            <a:ext cx="8501121" cy="78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521579" y="6154142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70C0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70C0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167438" y="500042"/>
            <a:ext cx="3594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 dirty="0">
                <a:solidFill>
                  <a:srgbClr val="00823B"/>
                </a:solidFill>
              </a:rPr>
              <a:t>Recited after </a:t>
            </a:r>
            <a:r>
              <a:rPr lang="en-IN" sz="1400" b="1" dirty="0" err="1">
                <a:solidFill>
                  <a:srgbClr val="00823B"/>
                </a:solidFill>
              </a:rPr>
              <a:t>Ziarat</a:t>
            </a:r>
            <a:r>
              <a:rPr lang="en-IN" sz="1400" b="1" dirty="0">
                <a:solidFill>
                  <a:srgbClr val="00823B"/>
                </a:solidFill>
              </a:rPr>
              <a:t> of Imam </a:t>
            </a:r>
            <a:r>
              <a:rPr lang="en-IN" sz="1400" b="1" dirty="0" err="1">
                <a:solidFill>
                  <a:srgbClr val="00823B"/>
                </a:solidFill>
              </a:rPr>
              <a:t>Mahdi</a:t>
            </a:r>
            <a:r>
              <a:rPr lang="en-IN" sz="1400" b="1" dirty="0">
                <a:solidFill>
                  <a:srgbClr val="00823B"/>
                </a:solidFill>
              </a:rPr>
              <a:t>(</a:t>
            </a:r>
            <a:r>
              <a:rPr lang="en-IN" sz="1400" b="1" dirty="0" err="1">
                <a:solidFill>
                  <a:srgbClr val="00823B"/>
                </a:solidFill>
              </a:rPr>
              <a:t>ajtfs</a:t>
            </a:r>
            <a:r>
              <a:rPr lang="en-IN" sz="1400" b="1" dirty="0">
                <a:solidFill>
                  <a:srgbClr val="00823B"/>
                </a:solidFill>
              </a:rPr>
              <a:t>)</a:t>
            </a:r>
          </a:p>
          <a:p>
            <a:pPr algn="ctr"/>
            <a:r>
              <a:rPr lang="en-IN" sz="1400" b="1" dirty="0">
                <a:solidFill>
                  <a:srgbClr val="00823B"/>
                </a:solidFill>
              </a:rPr>
              <a:t>for repelling calamities from Imam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987035-7ADF-4E84-AA39-4480FA21D686}"/>
              </a:ext>
            </a:extLst>
          </p:cNvPr>
          <p:cNvSpPr txBox="1"/>
          <p:nvPr/>
        </p:nvSpPr>
        <p:spPr>
          <a:xfrm>
            <a:off x="1972859" y="3140968"/>
            <a:ext cx="838915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The Supplication During the Age of Occultation -Long version    </a:t>
            </a:r>
          </a:p>
          <a:p>
            <a:pPr algn="ctr"/>
            <a:r>
              <a:rPr lang="en-US">
                <a:solidFill>
                  <a:srgbClr val="0070C0"/>
                </a:solidFill>
              </a:rPr>
              <a:t>Source Baqiyatus Salehat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Through a valid chain of authority, it has been narrated that Shaykh Abu-`Amr, </a:t>
            </a:r>
            <a:r>
              <a:rPr lang="en-US">
                <a:solidFill>
                  <a:srgbClr val="0070C0"/>
                </a:solidFill>
              </a:rPr>
              <a:t>the first Emissary (safir) of Imam al-Mahdi (`a) dictated the following 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supplicatory prayer to Abu-Muhammad ibn Hammam and ordered him to say it </a:t>
            </a:r>
            <a:r>
              <a:rPr lang="en-US">
                <a:solidFill>
                  <a:srgbClr val="0070C0"/>
                </a:solidFill>
              </a:rPr>
              <a:t>[frequently]. This supplication has been also recorded by Sayyid Ibn Tawus in his </a:t>
            </a:r>
            <a:r>
              <a:rPr lang="en-US">
                <a:solidFill>
                  <a:schemeClr val="accent2"/>
                </a:solidFill>
              </a:rPr>
              <a:t>book of Jamal al-Usbu` following a number of other supplications to be said after </a:t>
            </a:r>
            <a:r>
              <a:rPr lang="en-US">
                <a:solidFill>
                  <a:srgbClr val="0070C0"/>
                </a:solidFill>
              </a:rPr>
              <a:t>the `Asr Prayers on Fridays and after the major prayer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ضَلَلْتُ عَنْ دِينِي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4043515"/>
            <a:ext cx="110014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stray off the path to my religion.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66382" y="5182866"/>
            <a:ext cx="50305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 میں اپنے دین سے بھٹک جاؤں گا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51807B-2389-41E2-BE93-E24E402F1149}"/>
              </a:ext>
            </a:extLst>
          </p:cNvPr>
          <p:cNvSpPr txBox="1"/>
          <p:nvPr/>
        </p:nvSpPr>
        <p:spPr>
          <a:xfrm>
            <a:off x="4799856" y="3105835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i="1">
                <a:solidFill>
                  <a:srgbClr val="0070C0"/>
                </a:solidFill>
              </a:rPr>
              <a:t>dalaltu `an dini</a:t>
            </a:r>
            <a:endParaRPr lang="en-IN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عِنْدَ وَفَاتِنَا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09531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`</a:t>
            </a:r>
            <a:r>
              <a:rPr lang="en-IN" sz="2400" i="1" dirty="0" err="1">
                <a:solidFill>
                  <a:srgbClr val="0070C0"/>
                </a:solidFill>
              </a:rPr>
              <a:t>inda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wafatina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nor at the hour of our death,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3319" y="5154665"/>
            <a:ext cx="44566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نہ ہی ہماری موت کے وقت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تَتَوَفَّانَا وَنَحْنُ عَلَىٰ ذٰلِكَ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1026" y="3141255"/>
            <a:ext cx="1042994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tatawaffana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nahnu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but </a:t>
            </a:r>
            <a:r>
              <a:rPr lang="en-IN" sz="3200" dirty="0">
                <a:solidFill>
                  <a:srgbClr val="0070C0"/>
                </a:solidFill>
              </a:rPr>
              <a:t>(please) make us die while we carry this faith,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7195" y="5157192"/>
            <a:ext cx="65517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تاکہ ہم دنیا سے اٹھیں تو اسی عقیدے پر رہیں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 شَاكِّينَ وَلاَ نَاكِثِينَ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18" y="3235964"/>
            <a:ext cx="10429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shakkina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nakithina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without </a:t>
            </a:r>
            <a:r>
              <a:rPr lang="en-IN" sz="3200" dirty="0">
                <a:solidFill>
                  <a:srgbClr val="0070C0"/>
                </a:solidFill>
              </a:rPr>
              <a:t>doubt, breach of our covenant to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2637" y="5301208"/>
            <a:ext cx="47580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نہ کوئی شک ہو نہ کوئی انکار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مُرْتَابِينَ وَلاَ مُكَذِّبِينَ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3968" y="3168587"/>
            <a:ext cx="91440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murtabina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mukadhdhibina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Suspect</a:t>
            </a:r>
            <a:r>
              <a:rPr lang="en-IN" sz="3200" dirty="0">
                <a:solidFill>
                  <a:srgbClr val="0070C0"/>
                </a:solidFill>
              </a:rPr>
              <a:t>, or belying him.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0734" y="5301208"/>
            <a:ext cx="50818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نہ کوئی شبہ ہو نہ کوئی تکذیب ہو 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عَجِّلْ فَرَجَهُ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52562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ajjil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farajahu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hasten his Relief,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55349" y="5322531"/>
            <a:ext cx="4852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کے ظہور میں تعجیل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وَايِّدْهُ بِٱلنَّصْرِ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99656" y="320658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ayyid-hu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bilnnasri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aid </a:t>
            </a:r>
            <a:r>
              <a:rPr lang="en-IN" sz="3200" dirty="0">
                <a:solidFill>
                  <a:srgbClr val="0070C0"/>
                </a:solidFill>
              </a:rPr>
              <a:t>him with victory,</a:t>
            </a:r>
          </a:p>
        </p:txBody>
      </p:sp>
      <p:sp>
        <p:nvSpPr>
          <p:cNvPr id="8" name="Rectangle 7"/>
          <p:cNvSpPr/>
          <p:nvPr/>
        </p:nvSpPr>
        <p:spPr>
          <a:xfrm>
            <a:off x="4918994" y="5301208"/>
            <a:ext cx="20681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اپنی مدد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وَانْصُرْ نَاصِرِيهِ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095333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wansur </a:t>
            </a:r>
            <a:r>
              <a:rPr lang="en-IN" sz="2400" i="1" dirty="0" err="1">
                <a:solidFill>
                  <a:srgbClr val="0070C0"/>
                </a:solidFill>
              </a:rPr>
              <a:t>nasirih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grant </a:t>
            </a:r>
            <a:r>
              <a:rPr lang="en-IN" sz="3200" dirty="0">
                <a:solidFill>
                  <a:srgbClr val="0070C0"/>
                </a:solidFill>
              </a:rPr>
              <a:t>his supporters victory,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4308" y="5279541"/>
            <a:ext cx="4254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مددگاروں کی مدد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وَٱخْذِلْ خَاذِلِيهِ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52596" y="3205791"/>
            <a:ext cx="73104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ikhdhil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khadhilihi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disappoint </a:t>
            </a:r>
            <a:r>
              <a:rPr lang="en-IN" sz="3200" dirty="0">
                <a:solidFill>
                  <a:srgbClr val="0070C0"/>
                </a:solidFill>
              </a:rPr>
              <a:t>those who disappoint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97371" y="5301208"/>
            <a:ext cx="51972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سے کنارہ کش لوگوں کو چھوڑ دے </a:t>
            </a:r>
            <a:endParaRPr lang="en-IN" sz="44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وَدَمْدِمْ عَلَىٰ مَنْ نَصَبَ لَهُ وَكَذَّبَ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2857496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damdim</a:t>
            </a:r>
            <a:r>
              <a:rPr lang="en-IN" sz="2400" i="1" dirty="0">
                <a:solidFill>
                  <a:srgbClr val="0070C0"/>
                </a:solidFill>
              </a:rPr>
              <a:t> `ala man </a:t>
            </a:r>
            <a:r>
              <a:rPr lang="en-IN" sz="2400" i="1" dirty="0" err="1">
                <a:solidFill>
                  <a:srgbClr val="0070C0"/>
                </a:solidFill>
              </a:rPr>
              <a:t>nasaba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kadhdhaba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doom </a:t>
            </a:r>
            <a:r>
              <a:rPr lang="en-IN" sz="3200" dirty="0">
                <a:solidFill>
                  <a:srgbClr val="0070C0"/>
                </a:solidFill>
              </a:rPr>
              <a:t>those who conspire against him and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those </a:t>
            </a:r>
            <a:r>
              <a:rPr lang="en-IN" sz="3200" dirty="0">
                <a:solidFill>
                  <a:srgbClr val="0070C0"/>
                </a:solidFill>
              </a:rPr>
              <a:t>who contradict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2798117" y="5357826"/>
            <a:ext cx="61670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ان سے عداوت کریں اور ان کی تکذیب کریں </a:t>
            </a:r>
            <a:endParaRPr lang="en-IN" sz="44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وَاظْهِرْ بِهِ ٱلْحَقَّ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000372"/>
            <a:ext cx="10429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azhir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alhaqqa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manifest the truth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40932" y="5429264"/>
            <a:ext cx="4395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ذریعہ حق کو ظاہر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لاَ تُمِتْنِي مِيتَةً جَاهِلِيَّةً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2928934"/>
            <a:ext cx="105013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tumitni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mitatan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jahiliyyaatan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2800" dirty="0">
                <a:solidFill>
                  <a:srgbClr val="0070C0"/>
                </a:solidFill>
              </a:rPr>
              <a:t>O Allah, do not make me die like the death of those who  have not recognized Islam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24232" y="5429264"/>
            <a:ext cx="48974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جاہلیت کی موت نہ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وَامِتْ بِهِ ٱلْجَوْرَ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7042" y="292893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amit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aljawra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obliterate injustice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8334" y="5229200"/>
            <a:ext cx="29466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ظلم کو مردہ بنا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وَٱسْتَنْقِذْ بِهِ عِبَادَكَ ٱلْمُؤْمِنِينَ مِنَ ٱلذُّلِّ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071810"/>
            <a:ext cx="10715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istanqidh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ibadaka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almu'minina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aldhdhulli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save Your faithful servants from humiliation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71664" y="5301208"/>
            <a:ext cx="57647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بندگان مومنین کو ذلت سے نکال لے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وَانْعِشْ بِهِ ٱلْبِلاَدَ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604" y="3168587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an`ish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albilada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refresh the lands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4424364" y="5301208"/>
            <a:ext cx="29145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زمین کو آباد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وَاقْتُلْ بِهِ جَبَابِرَةَ ٱلْكُفْرِ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05791"/>
            <a:ext cx="10715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waqtul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jababirata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alkufri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kill </a:t>
            </a:r>
            <a:r>
              <a:rPr lang="en-IN" sz="3200" dirty="0">
                <a:solidFill>
                  <a:srgbClr val="0070C0"/>
                </a:solidFill>
              </a:rPr>
              <a:t>the tyrannical chiefs of disbelief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4295800" y="5429264"/>
            <a:ext cx="4216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کفر کے ظالموں کو ختم کر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وَٱقْصِمْ بِهِ رُؤُوسَ الضَّلاَلَةِ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216" y="3105835"/>
            <a:ext cx="97155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waqsim bihi ru'usa alddalalati</a:t>
            </a: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crush </a:t>
            </a:r>
            <a:r>
              <a:rPr lang="en-IN" sz="3200" dirty="0">
                <a:solidFill>
                  <a:srgbClr val="0070C0"/>
                </a:solidFill>
              </a:rPr>
              <a:t>the heads of deviation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143672" y="5423159"/>
            <a:ext cx="51331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بڑے بڑے گمراہوں کی کمر توڑ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وَذَلِّلْ بِهِ ٱلْجَبَّارِينَ وَٱلْكَافِرِينَ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24" y="3252562"/>
            <a:ext cx="97155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dhallil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aljabbarina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walkafirina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debase </a:t>
            </a:r>
            <a:r>
              <a:rPr lang="en-IN" sz="3200" dirty="0">
                <a:solidFill>
                  <a:srgbClr val="0070C0"/>
                </a:solidFill>
              </a:rPr>
              <a:t>the tyrants and disbelievers through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9696" y="5429264"/>
            <a:ext cx="48830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جباراور کافر لوگوں کو ذلیل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وَابْرِ بِهِ ٱلْمُنَافِقِينَ وَٱلنَّاكِثِينَ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679" y="3252562"/>
            <a:ext cx="105728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abri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almunafiqina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walnnakithina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eradicate </a:t>
            </a:r>
            <a:r>
              <a:rPr lang="en-IN" sz="3200" dirty="0">
                <a:solidFill>
                  <a:srgbClr val="0070C0"/>
                </a:solidFill>
              </a:rPr>
              <a:t>the hypocrites, the </a:t>
            </a:r>
            <a:r>
              <a:rPr lang="en-IN" sz="3200" dirty="0" err="1">
                <a:solidFill>
                  <a:srgbClr val="0070C0"/>
                </a:solidFill>
              </a:rPr>
              <a:t>breachers</a:t>
            </a:r>
            <a:r>
              <a:rPr lang="en-IN" sz="3200" dirty="0">
                <a:solidFill>
                  <a:srgbClr val="0070C0"/>
                </a:solidFill>
              </a:rPr>
              <a:t>,</a:t>
            </a:r>
          </a:p>
        </p:txBody>
      </p:sp>
      <p:sp>
        <p:nvSpPr>
          <p:cNvPr id="8" name="Rectangle 7"/>
          <p:cNvSpPr/>
          <p:nvPr/>
        </p:nvSpPr>
        <p:spPr>
          <a:xfrm>
            <a:off x="4385996" y="5373216"/>
            <a:ext cx="31341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منافقین اور عہد شکن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وَجَمِيعِ ٱلْمُخَالِفِينَ وَٱلْمُلْحِدِينَ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771" y="3141255"/>
            <a:ext cx="1135864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jami`i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almukhalifina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walmulhidina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all the dissidents and the atheists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48885" y="5157192"/>
            <a:ext cx="40655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تمام مخالفین و ملحدین کو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 مَشَارِقِ ٱلارْضِ وَمَغَارِبِهَا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9654" y="3105835"/>
            <a:ext cx="88583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fi </a:t>
            </a:r>
            <a:r>
              <a:rPr lang="en-IN" sz="2400" i="1" dirty="0" err="1">
                <a:solidFill>
                  <a:srgbClr val="0070C0"/>
                </a:solidFill>
              </a:rPr>
              <a:t>mashariqi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ardi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magharibiha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 </a:t>
            </a:r>
            <a:r>
              <a:rPr lang="en-IN" sz="3200" dirty="0">
                <a:solidFill>
                  <a:srgbClr val="0070C0"/>
                </a:solidFill>
              </a:rPr>
              <a:t>the east and west of this earth,</a:t>
            </a:r>
          </a:p>
        </p:txBody>
      </p:sp>
      <p:sp>
        <p:nvSpPr>
          <p:cNvPr id="8" name="Rectangle 7"/>
          <p:cNvSpPr/>
          <p:nvPr/>
        </p:nvSpPr>
        <p:spPr>
          <a:xfrm>
            <a:off x="4524364" y="5143512"/>
            <a:ext cx="22124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شرک و غرب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وَبَرِّهَا وَبَحْرِهَا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3" y="3174409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barriha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bahriha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on </a:t>
            </a:r>
            <a:r>
              <a:rPr lang="en-IN" sz="3200" dirty="0">
                <a:solidFill>
                  <a:srgbClr val="0070C0"/>
                </a:solidFill>
              </a:rPr>
              <a:t>lands, in oceans,</a:t>
            </a:r>
          </a:p>
        </p:txBody>
      </p:sp>
      <p:sp>
        <p:nvSpPr>
          <p:cNvPr id="8" name="Rectangle 7"/>
          <p:cNvSpPr/>
          <p:nvPr/>
        </p:nvSpPr>
        <p:spPr>
          <a:xfrm>
            <a:off x="4864388" y="5157192"/>
            <a:ext cx="20345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بحر و بر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تُزِغْ قَلْبِي بَعْدَ إذْ هَدَيْتَنِي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00372"/>
            <a:ext cx="118824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tuzigh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qalbi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ba`da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idh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hadaytani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                 and do not cause my heart to stray off after </a:t>
            </a:r>
          </a:p>
          <a:p>
            <a:r>
              <a:rPr lang="en-IN" sz="3200" dirty="0">
                <a:solidFill>
                  <a:srgbClr val="0070C0"/>
                </a:solidFill>
              </a:rPr>
              <a:t>                                  You have guided me.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2662" y="5357826"/>
            <a:ext cx="67505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ہدایت کے بعد میرے دل کو کج نہ ہونے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وَسَهْلِهَا وَجَبَلِهَا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2562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sahliha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jabaliha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in plains, and in mountains</a:t>
            </a:r>
          </a:p>
        </p:txBody>
      </p:sp>
      <p:sp>
        <p:nvSpPr>
          <p:cNvPr id="8" name="Rectangle 7"/>
          <p:cNvSpPr/>
          <p:nvPr/>
        </p:nvSpPr>
        <p:spPr>
          <a:xfrm>
            <a:off x="4259254" y="5229200"/>
            <a:ext cx="32447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صحراؤں کو میدان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تَدَعَ مِنْهُمْ دَيَّاراً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000372"/>
            <a:ext cx="109300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tada`a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dayyaran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 will not leave of them a single one on earth</a:t>
            </a:r>
          </a:p>
        </p:txBody>
      </p:sp>
      <p:sp>
        <p:nvSpPr>
          <p:cNvPr id="8" name="Rectangle 7"/>
          <p:cNvSpPr/>
          <p:nvPr/>
        </p:nvSpPr>
        <p:spPr>
          <a:xfrm>
            <a:off x="2783632" y="5301208"/>
            <a:ext cx="56653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جہاں بھی ہوں ان کے ذریعہ ہلاک کردے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تُبْقِيَ لَهُمْ آثَاراً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0994" y="3037126"/>
            <a:ext cx="1014419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tubqiya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atharan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You will keep not even a single trace of them.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36410" y="5283149"/>
            <a:ext cx="44149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ان کی کوئی بستی نہ رہ جائے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طَهِّرْ مِنْهُمْ بِلاَدَكَ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tahhir </a:t>
            </a:r>
            <a:r>
              <a:rPr lang="en-IN" sz="2400" i="1" dirty="0" err="1">
                <a:solidFill>
                  <a:srgbClr val="0070C0"/>
                </a:solidFill>
              </a:rPr>
              <a:t>minhum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biladaka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Clean </a:t>
            </a:r>
            <a:r>
              <a:rPr lang="en-IN" sz="3200" dirty="0">
                <a:solidFill>
                  <a:srgbClr val="0070C0"/>
                </a:solidFill>
              </a:rPr>
              <a:t>Your lands from them,</a:t>
            </a:r>
          </a:p>
        </p:txBody>
      </p:sp>
      <p:sp>
        <p:nvSpPr>
          <p:cNvPr id="9" name="Rectangle 8"/>
          <p:cNvSpPr/>
          <p:nvPr/>
        </p:nvSpPr>
        <p:spPr>
          <a:xfrm>
            <a:off x="3868122" y="5301208"/>
            <a:ext cx="40270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ملک کو ان سے پاک کر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وَٱشْفِ مِنْهُمْ صُدُورَ عِبَادِكَ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132583"/>
            <a:ext cx="98584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washfi </a:t>
            </a:r>
            <a:r>
              <a:rPr lang="en-IN" sz="2400" i="1" dirty="0" err="1">
                <a:solidFill>
                  <a:srgbClr val="0070C0"/>
                </a:solidFill>
              </a:rPr>
              <a:t>minhum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sudura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ibadika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heal the breasts of Your servants from them,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648" y="5229200"/>
            <a:ext cx="57070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اپنے خادموں کے سینوں کو شفا بخش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وَجَدِّدْ بِهِ مَا ٱمْتَحَىٰ مِنْ دِينِكَ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275776"/>
            <a:ext cx="103585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jaddid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imtaha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dinika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revive the signs of Your religion that were obliterated,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2194691" y="5297541"/>
            <a:ext cx="75168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دین کی نشانات کو زندہ کردے جو ختم ہوگئے تھے 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1424" y="1824295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وَاصْلِحْ بِهِ مَا بُدِّلَ مِنْ حُكْمِكَ وَغُيِّرَ مِنْ سُنَّتِكَ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3500438"/>
            <a:ext cx="110728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aslih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buddila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hukmika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ghuyyira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sunnatika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2800" dirty="0">
              <a:solidFill>
                <a:srgbClr val="0070C0"/>
              </a:solidFill>
            </a:endParaRPr>
          </a:p>
          <a:p>
            <a:pPr algn="ctr"/>
            <a:r>
              <a:rPr lang="en-IN" sz="2800" dirty="0">
                <a:solidFill>
                  <a:srgbClr val="0070C0"/>
                </a:solidFill>
              </a:rPr>
              <a:t>and rectify Your laws that were altered and Your instructions</a:t>
            </a:r>
          </a:p>
          <a:p>
            <a:pPr algn="ctr"/>
            <a:r>
              <a:rPr lang="en-IN" sz="2800">
                <a:solidFill>
                  <a:srgbClr val="0070C0"/>
                </a:solidFill>
              </a:rPr>
              <a:t>that </a:t>
            </a:r>
            <a:r>
              <a:rPr lang="en-IN" sz="2800" dirty="0">
                <a:solidFill>
                  <a:srgbClr val="0070C0"/>
                </a:solidFill>
              </a:rPr>
              <a:t>were changed,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1452530" y="5572140"/>
            <a:ext cx="88360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اورجس سنت میں تفسیر پیدا کر دیا گیا ہے اس کی اصلاح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5491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يَعُودَ دِينُكَ بِهِ وَعَلَىٰ يَدَيْهِ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2967335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ya`uda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dinuka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wa`ala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yadayhi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Your religion will be restored, through him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at his hands,</a:t>
            </a:r>
          </a:p>
        </p:txBody>
      </p:sp>
      <p:sp>
        <p:nvSpPr>
          <p:cNvPr id="8" name="Rectangle 7"/>
          <p:cNvSpPr/>
          <p:nvPr/>
        </p:nvSpPr>
        <p:spPr>
          <a:xfrm>
            <a:off x="1847528" y="5373216"/>
            <a:ext cx="11501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تاکہ ان کے ذریعہ اور ان کے ہاتھوں پر تیرا دین تروتازہ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غَضّاً جَدِيداً صَحِيحاً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19266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ghaddan </a:t>
            </a:r>
            <a:r>
              <a:rPr lang="en-IN" sz="2400" i="1" dirty="0" err="1">
                <a:solidFill>
                  <a:srgbClr val="0070C0"/>
                </a:solidFill>
              </a:rPr>
              <a:t>jadidan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sahihan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fresh</a:t>
            </a:r>
            <a:r>
              <a:rPr lang="en-IN" sz="3200" dirty="0">
                <a:solidFill>
                  <a:srgbClr val="0070C0"/>
                </a:solidFill>
              </a:rPr>
              <a:t>, new, and sound</a:t>
            </a:r>
          </a:p>
        </p:txBody>
      </p:sp>
      <p:sp>
        <p:nvSpPr>
          <p:cNvPr id="8" name="Rectangle 7"/>
          <p:cNvSpPr/>
          <p:nvPr/>
        </p:nvSpPr>
        <p:spPr>
          <a:xfrm>
            <a:off x="4552708" y="5214950"/>
            <a:ext cx="28007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صحیح سامنے آئے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236567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 عِوَجَ فِيهِ وَلاَ بِدْعَةَ مَعَهُ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138876"/>
            <a:ext cx="111443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iwaja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bid`ata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ma`ahu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without </a:t>
            </a:r>
            <a:r>
              <a:rPr lang="en-IN" sz="3200" dirty="0">
                <a:solidFill>
                  <a:srgbClr val="0070C0"/>
                </a:solidFill>
              </a:rPr>
              <a:t>any crookedness and without any heresy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6821" y="5279541"/>
            <a:ext cx="62696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جس میں کوئی کجی نہ ہو نہ کوئی بدعت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92298" y="1500174"/>
            <a:ext cx="10644262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فَكَمَا هَدَيْتَنِي لِوِلاَيَةِ مَنْ فَرَضْتَ عَلَيَّ طَاعَتَهُ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6118" y="2970199"/>
            <a:ext cx="106442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err="1">
                <a:solidFill>
                  <a:srgbClr val="0070C0"/>
                </a:solidFill>
              </a:rPr>
              <a:t>fakama</a:t>
            </a:r>
            <a:r>
              <a:rPr lang="en-IN" sz="2400" i="1">
                <a:solidFill>
                  <a:srgbClr val="0070C0"/>
                </a:solidFill>
              </a:rPr>
              <a:t> haday man faradta `alayya ta`atahutani </a:t>
            </a:r>
            <a:r>
              <a:rPr lang="en-IN" sz="2400" i="1" dirty="0" err="1">
                <a:solidFill>
                  <a:srgbClr val="0070C0"/>
                </a:solidFill>
              </a:rPr>
              <a:t>liwilayati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</a:p>
          <a:p>
            <a:pPr algn="ctr"/>
            <a:endParaRPr lang="en-IN" sz="2800" dirty="0">
              <a:solidFill>
                <a:srgbClr val="0070C0"/>
              </a:solidFill>
            </a:endParaRPr>
          </a:p>
          <a:p>
            <a:pPr algn="ctr"/>
            <a:r>
              <a:rPr lang="en-IN" sz="2800">
                <a:solidFill>
                  <a:srgbClr val="0070C0"/>
                </a:solidFill>
              </a:rPr>
              <a:t>O </a:t>
            </a:r>
            <a:r>
              <a:rPr lang="en-IN" sz="2800" dirty="0">
                <a:solidFill>
                  <a:srgbClr val="0070C0"/>
                </a:solidFill>
              </a:rPr>
              <a:t>Allah, just as You have guided me to the loyalty of those the </a:t>
            </a:r>
          </a:p>
          <a:p>
            <a:pPr algn="ctr"/>
            <a:r>
              <a:rPr lang="en-IN" sz="2800">
                <a:solidFill>
                  <a:srgbClr val="0070C0"/>
                </a:solidFill>
              </a:rPr>
              <a:t>obedience </a:t>
            </a:r>
            <a:r>
              <a:rPr lang="en-IN" sz="2800" dirty="0">
                <a:solidFill>
                  <a:srgbClr val="0070C0"/>
                </a:solidFill>
              </a:rPr>
              <a:t>to whom You have made incumbent upon me,</a:t>
            </a:r>
          </a:p>
        </p:txBody>
      </p:sp>
      <p:sp>
        <p:nvSpPr>
          <p:cNvPr id="8" name="Rectangle 7"/>
          <p:cNvSpPr/>
          <p:nvPr/>
        </p:nvSpPr>
        <p:spPr>
          <a:xfrm>
            <a:off x="940579" y="5105253"/>
            <a:ext cx="10310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جس طرح تو نے مجھے ہدایت دی ان لوگوں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کی ولایت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کی جن کی اطاعت کو واجب قرار دیا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89382" y="145890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تُطْفِئَ بِعَدْلِهِ نِيرَانَ ٱلْكَافِرِينَ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2857496"/>
            <a:ext cx="1093001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tutfi'a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bi`adlihi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nirana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alkafirina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i="1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 will extinguish the fires of the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disbelievers </a:t>
            </a:r>
            <a:r>
              <a:rPr lang="en-IN" sz="3200" dirty="0">
                <a:solidFill>
                  <a:srgbClr val="0070C0"/>
                </a:solidFill>
              </a:rPr>
              <a:t>through his justice.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88733" y="5301208"/>
            <a:ext cx="75168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ان کی عدالت سے کفار کی آگ کو بجھا دیے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فَإنَّهُ عَبْدُكَ ٱلَّذِي ٱسْتَخْلَصْتَهُ لِنَفْسِكَ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2967335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fa'innahu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abduka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istakhlastahu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linafsika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He </a:t>
            </a:r>
            <a:r>
              <a:rPr lang="en-IN" sz="3200" dirty="0">
                <a:solidFill>
                  <a:srgbClr val="0070C0"/>
                </a:solidFill>
              </a:rPr>
              <a:t>is verily Your servant on whom You have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decided </a:t>
            </a:r>
            <a:r>
              <a:rPr lang="en-IN" sz="3200" dirty="0">
                <a:solidFill>
                  <a:srgbClr val="0070C0"/>
                </a:solidFill>
              </a:rPr>
              <a:t>for Yourself,</a:t>
            </a:r>
          </a:p>
        </p:txBody>
      </p:sp>
      <p:sp>
        <p:nvSpPr>
          <p:cNvPr id="8" name="Rectangle 7"/>
          <p:cNvSpPr/>
          <p:nvPr/>
        </p:nvSpPr>
        <p:spPr>
          <a:xfrm>
            <a:off x="702431" y="5067839"/>
            <a:ext cx="109300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 لیے کہ وہ تیرے وہ بندے ہیں جن کو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 نے</a:t>
            </a:r>
            <a:endParaRPr lang="ar-OM" sz="480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اپنے نفس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کے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لیے خالص بنایا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وَٱرْتَضَيْتَهُ لِنُصْرَةِ دِينِكَ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1092" y="3429000"/>
            <a:ext cx="88583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wartadaytahu </a:t>
            </a:r>
            <a:r>
              <a:rPr lang="en-IN" sz="2400" i="1" dirty="0" err="1">
                <a:solidFill>
                  <a:srgbClr val="0070C0"/>
                </a:solidFill>
              </a:rPr>
              <a:t>linusrati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dinika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accepted </a:t>
            </a:r>
            <a:r>
              <a:rPr lang="en-IN" sz="3200" dirty="0">
                <a:solidFill>
                  <a:srgbClr val="0070C0"/>
                </a:solidFill>
              </a:rPr>
              <a:t>to support Your religion,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20133" y="5445224"/>
            <a:ext cx="57230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اپنے دین کی نصرت کے لئے پسند کیا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35881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وَٱصْطَفَيْتَهُ بِعِلْمِكَ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5340" y="3157805"/>
            <a:ext cx="102870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wastafaytahu </a:t>
            </a:r>
            <a:r>
              <a:rPr lang="en-IN" sz="2400" i="1" dirty="0" err="1">
                <a:solidFill>
                  <a:srgbClr val="0070C0"/>
                </a:solidFill>
              </a:rPr>
              <a:t>bi`ilmika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chosen </a:t>
            </a:r>
            <a:r>
              <a:rPr lang="en-IN" sz="3200" dirty="0">
                <a:solidFill>
                  <a:srgbClr val="0070C0"/>
                </a:solidFill>
              </a:rPr>
              <a:t>on the basis of Your [eternal] knowledge,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77230" y="5279541"/>
            <a:ext cx="39517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اپنے علم سے انتخاب کیا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128247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وَعَصَمْتَهُ مِنَ ٱلذُّنُوبِ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8414" y="3015137"/>
            <a:ext cx="63817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asamtahu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aldhdhunubi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preserved </a:t>
            </a:r>
            <a:r>
              <a:rPr lang="en-IN" sz="3200" dirty="0">
                <a:solidFill>
                  <a:srgbClr val="0070C0"/>
                </a:solidFill>
              </a:rPr>
              <a:t>against sins,</a:t>
            </a:r>
          </a:p>
        </p:txBody>
      </p:sp>
      <p:sp>
        <p:nvSpPr>
          <p:cNvPr id="8" name="Rectangle 7"/>
          <p:cNvSpPr/>
          <p:nvPr/>
        </p:nvSpPr>
        <p:spPr>
          <a:xfrm>
            <a:off x="3901004" y="5229200"/>
            <a:ext cx="41376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گناہوں سے محفوظ رکھا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296974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وَبَرَّاْتَهُ مِنَ ٱلعُيُوبِ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29591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barra'tahu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al`uyubi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freed </a:t>
            </a:r>
            <a:r>
              <a:rPr lang="en-IN" sz="3200" dirty="0">
                <a:solidFill>
                  <a:srgbClr val="0070C0"/>
                </a:solidFill>
              </a:rPr>
              <a:t>from defects,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86775" y="5129817"/>
            <a:ext cx="41088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عیوب سے بری بنایا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وَاطْلَعْتَهُ عَلَىٰ ٱلْغُيُوبِ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8498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waatla</a:t>
            </a:r>
            <a:r>
              <a:rPr lang="en-IN" sz="2400" i="1" dirty="0" err="1">
                <a:solidFill>
                  <a:srgbClr val="0070C0"/>
                </a:solidFill>
              </a:rPr>
              <a:t>`tahu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alghuyubi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apprised </a:t>
            </a:r>
            <a:r>
              <a:rPr lang="en-IN" sz="3200" dirty="0">
                <a:solidFill>
                  <a:srgbClr val="0070C0"/>
                </a:solidFill>
              </a:rPr>
              <a:t>of the unseen,</a:t>
            </a:r>
          </a:p>
        </p:txBody>
      </p:sp>
      <p:sp>
        <p:nvSpPr>
          <p:cNvPr id="8" name="Rectangle 7"/>
          <p:cNvSpPr/>
          <p:nvPr/>
        </p:nvSpPr>
        <p:spPr>
          <a:xfrm>
            <a:off x="4001171" y="5301208"/>
            <a:ext cx="37609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اسے غیب پر ظاہر کیا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وَانْعَمْتَ عَلَيْهِ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604" y="311307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an`amta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bestowed </a:t>
            </a:r>
            <a:r>
              <a:rPr lang="en-IN" sz="3200" dirty="0">
                <a:solidFill>
                  <a:srgbClr val="0070C0"/>
                </a:solidFill>
              </a:rPr>
              <a:t>with Your grace,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9816" y="5214950"/>
            <a:ext cx="27526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اسے نعمْت دی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وَطَهَّرْتَهُ مِنَ ٱلرِّجْسِ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42150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tahhartahu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alrrijsi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purified </a:t>
            </a:r>
            <a:r>
              <a:rPr lang="en-IN" sz="3200" dirty="0">
                <a:solidFill>
                  <a:srgbClr val="0070C0"/>
                </a:solidFill>
              </a:rPr>
              <a:t>from filth,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7978" y="5301208"/>
            <a:ext cx="46073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انہیں ہر رجس سے پاک بنایا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وَنَقَّيْتَهُ مِنَ ٱلدَّنَسِ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0583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naqqaytahu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alddanasi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refined from impurity.</a:t>
            </a:r>
          </a:p>
        </p:txBody>
      </p:sp>
      <p:sp>
        <p:nvSpPr>
          <p:cNvPr id="8" name="Rectangle 7"/>
          <p:cNvSpPr/>
          <p:nvPr/>
        </p:nvSpPr>
        <p:spPr>
          <a:xfrm>
            <a:off x="3647728" y="5238437"/>
            <a:ext cx="41745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کثافت سے پاک رکھا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571612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مِنْ وِلاَيَةِ وُلاَةِ امْرِكَ بَعْدَ رَسُولِكَ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360" y="3413111"/>
            <a:ext cx="116443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min </a:t>
            </a:r>
            <a:r>
              <a:rPr lang="en-IN" sz="2400" i="1" dirty="0" err="1">
                <a:solidFill>
                  <a:srgbClr val="0070C0"/>
                </a:solidFill>
              </a:rPr>
              <a:t>wilayati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wulati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ba`da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2800">
                <a:solidFill>
                  <a:srgbClr val="0070C0"/>
                </a:solidFill>
              </a:rPr>
              <a:t>that </a:t>
            </a:r>
            <a:r>
              <a:rPr lang="en-IN" sz="2800" dirty="0">
                <a:solidFill>
                  <a:srgbClr val="0070C0"/>
                </a:solidFill>
              </a:rPr>
              <a:t>is the loyalty to Your representatives after Your Messenger,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2844500" y="5455664"/>
            <a:ext cx="5931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جو رسول کے بعد تیرے اولیاء امر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فَصَلِّ عَلَيْهِ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3904" y="3367444"/>
            <a:ext cx="900118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fasalli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</a:t>
            </a:r>
            <a:r>
              <a:rPr lang="en-IN" sz="3200" dirty="0">
                <a:solidFill>
                  <a:srgbClr val="0070C0"/>
                </a:solidFill>
              </a:rPr>
              <a:t>, O Allah, confer blessings upon him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1744" y="5383381"/>
            <a:ext cx="40350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پر رحمت نازل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95340" y="135881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وَعَلَىٰ آبَائِهِ ٱلائِمَّةِ ٱلطَّاهِرِينَ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2464" y="3112712"/>
            <a:ext cx="1050138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`ala </a:t>
            </a:r>
            <a:r>
              <a:rPr lang="en-IN" sz="2400" i="1" dirty="0" err="1">
                <a:solidFill>
                  <a:srgbClr val="0070C0"/>
                </a:solidFill>
              </a:rPr>
              <a:t>aba'ihi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a'immati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alttahirina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upon his forefathers the immaculate Imams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84927" y="5383381"/>
            <a:ext cx="42402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آباؤ طاہرین ائمہ پر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409637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وَعَلَىٰ شِيعَتِهِ ٱلْمُنْتَجَبِينَ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14364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shi`atihi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almuntajabina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upon his elite partisans,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7219" y="5279541"/>
            <a:ext cx="42979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اور ان کے منتخب شیعوں پر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6984" y="1336645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وَبَلِّغْهُمْ مِنْ آمَالِهِمْ مَا يَاْمَلُونَ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390870"/>
            <a:ext cx="107157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ballighhum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amalihim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ya'maluna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them attain the utmost of their hopes,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6227" y="5483479"/>
            <a:ext cx="54970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کو پہنچا جس کی انہیں امید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 ذٰلِكَ مِنَّا خَالِصاً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24034" y="3105835"/>
            <a:ext cx="80010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minna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khalisan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accept this from us to be free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5640" y="5214950"/>
            <a:ext cx="5840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کو ہماری طرف سے خالص رکھنا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مِنْ كُلِّ شَكٍّ وَشُبْهَةٍ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3" y="3513038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>
                <a:solidFill>
                  <a:srgbClr val="0070C0"/>
                </a:solidFill>
              </a:rPr>
              <a:t>min </a:t>
            </a:r>
            <a:r>
              <a:rPr lang="en-IN" sz="2400" i="1" dirty="0" err="1">
                <a:solidFill>
                  <a:srgbClr val="0070C0"/>
                </a:solidFill>
              </a:rPr>
              <a:t>kulli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shakkin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shubhatin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from </a:t>
            </a:r>
            <a:r>
              <a:rPr lang="en-IN" sz="3200" dirty="0">
                <a:solidFill>
                  <a:srgbClr val="0070C0"/>
                </a:solidFill>
              </a:rPr>
              <a:t>any doubt, sedition,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9022" y="5360177"/>
            <a:ext cx="30652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ہر شک وشبہ سے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وَرِيَاءٍ وَسُمْعَةٍ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riya'in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sum`atin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ostentation</a:t>
            </a:r>
            <a:r>
              <a:rPr lang="en-IN" sz="3200" dirty="0">
                <a:solidFill>
                  <a:srgbClr val="0070C0"/>
                </a:solidFill>
              </a:rPr>
              <a:t>, or showing off,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0038" y="5222874"/>
            <a:ext cx="46730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ہر ریاکاری اور دکھاوے سے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نُرِيدَ بِهِ غَيْرَكَ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105835"/>
            <a:ext cx="98584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nurida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ghayraka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we will not seek through it anyone save You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648" y="5085184"/>
            <a:ext cx="54906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تاکہ تیرے علاوہ کسی کا ارادہ نہ کریں 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نَطْلُبَ بِهِ إِلاَّ وَجْهَكَ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105835"/>
            <a:ext cx="97155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natluba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wajhaka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we will not aim for anything save Your Face.</a:t>
            </a:r>
          </a:p>
        </p:txBody>
      </p:sp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2349276" y="5301178"/>
            <a:ext cx="70647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abic Typesetting" panose="03020402040406030203" pitchFamily="66" charset="-78"/>
                <a:ea typeface="Times New Roman" pitchFamily="18" charset="0"/>
                <a:cs typeface="Arabic Typesetting" panose="03020402040406030203" pitchFamily="66" charset="-78"/>
              </a:rPr>
              <a:t>اور تیری مرضی کے علاوہ کسی کے طلبگار نہ ہوں</a:t>
            </a:r>
            <a:endParaRPr kumimoji="0" lang="ar-SA" sz="4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إنَّا نَشْكُو إلَيْكَ فَقْدَ نَبِيِّنَا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1026" y="3205791"/>
            <a:ext cx="1050138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inna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nashku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ilayka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faqda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nabiyyina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 Allah, we complain to You about missing our Prophet,</a:t>
            </a:r>
          </a:p>
        </p:txBody>
      </p:sp>
      <p:sp>
        <p:nvSpPr>
          <p:cNvPr id="8" name="Rectangle 7"/>
          <p:cNvSpPr/>
          <p:nvPr/>
        </p:nvSpPr>
        <p:spPr>
          <a:xfrm>
            <a:off x="1381092" y="5307283"/>
            <a:ext cx="87943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ہم اس بات کے فریاد</a:t>
            </a:r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کرتے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ہے کہ تیرا نبی دنیا سے جاچکا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صَلَوَاتُكَ عَلَيْهِ وَآلِهِ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42" y="3105835"/>
            <a:ext cx="105728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salawatuka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peace be upon him and his Household,</a:t>
            </a:r>
          </a:p>
        </p:txBody>
      </p:sp>
      <p:sp>
        <p:nvSpPr>
          <p:cNvPr id="8" name="Rectangle 7"/>
          <p:cNvSpPr/>
          <p:nvPr/>
        </p:nvSpPr>
        <p:spPr>
          <a:xfrm>
            <a:off x="4238612" y="5072074"/>
            <a:ext cx="37449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سلام ہو آپ پر اور آل پر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وَغَيْبَةَ وَلِيِّنَا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351703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ghaybata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occultation </a:t>
            </a:r>
            <a:r>
              <a:rPr lang="en-IN" sz="3200" dirty="0">
                <a:solidFill>
                  <a:srgbClr val="0070C0"/>
                </a:solidFill>
              </a:rPr>
              <a:t>of our Master,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67833" y="5205775"/>
            <a:ext cx="26276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امام غیب میں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وَشِدَّةَ ٱلزَّمَانِ عَلَيْنَا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850" y="3437699"/>
            <a:ext cx="950125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shiddata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alzzamani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unbearable </a:t>
            </a:r>
            <a:r>
              <a:rPr lang="en-IN" sz="3200" dirty="0">
                <a:solidFill>
                  <a:srgbClr val="0070C0"/>
                </a:solidFill>
              </a:rPr>
              <a:t>vicissitudes of days against us,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83832" y="5279541"/>
            <a:ext cx="24128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زمانہ سخت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51384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وَوُقُوعَ ٱلْفِتَنِ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67608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wuqu`a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alfitani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befalling of seditious matters,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4339" y="5214950"/>
            <a:ext cx="36695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فطرت نازل ہو رہے ہیں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بِنَا 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وَتَظَاهُرَ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ٱلاعْدَاءِ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40703" y="3125458"/>
            <a:ext cx="95726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rgbClr val="0070C0"/>
                </a:solidFill>
              </a:rPr>
              <a:t>Bina </a:t>
            </a:r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tazahura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ala`da'i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alliance </a:t>
            </a:r>
            <a:r>
              <a:rPr lang="en-IN" sz="3200" dirty="0">
                <a:solidFill>
                  <a:srgbClr val="0070C0"/>
                </a:solidFill>
              </a:rPr>
              <a:t>of our enemies [against us],</a:t>
            </a:r>
          </a:p>
        </p:txBody>
      </p:sp>
      <p:sp>
        <p:nvSpPr>
          <p:cNvPr id="8" name="Rectangle 7"/>
          <p:cNvSpPr/>
          <p:nvPr/>
        </p:nvSpPr>
        <p:spPr>
          <a:xfrm>
            <a:off x="2711624" y="5214950"/>
            <a:ext cx="58272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دشمنوں نے ہمارے خلاف اجتماع کرلیا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عَلَينَا 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وَكَثْرَةَ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عَدُوِّنَا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8498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i="1">
                <a:solidFill>
                  <a:srgbClr val="0070C0"/>
                </a:solidFill>
              </a:rPr>
              <a:t>Aalayna </a:t>
            </a:r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kathrata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aduwwina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the big numbers of our enemies,</a:t>
            </a:r>
          </a:p>
        </p:txBody>
      </p:sp>
      <p:sp>
        <p:nvSpPr>
          <p:cNvPr id="8" name="Rectangle 7"/>
          <p:cNvSpPr/>
          <p:nvPr/>
        </p:nvSpPr>
        <p:spPr>
          <a:xfrm>
            <a:off x="4378782" y="5368979"/>
            <a:ext cx="31486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دشمنوں کی کثرت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وَقِلَّةَ عَدَدِنَا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9616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>
                <a:solidFill>
                  <a:srgbClr val="0070C0"/>
                </a:solidFill>
              </a:rPr>
              <a:t>        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qillata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adadina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    and the fewness of us.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4932" y="5085184"/>
            <a:ext cx="34163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ہمارے عدد کی قلت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فَٱفْرُجْ ذٰلِكَ عَنَّا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42900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allahumma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fafruj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anna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 Allah, relieve us from all that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2860" y="5214950"/>
            <a:ext cx="39388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ہمیں سکون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24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بِفَتْحٍ مِنْكَ تُعَجِّلُهُ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363416"/>
            <a:ext cx="107157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bifathin </a:t>
            </a:r>
            <a:r>
              <a:rPr lang="en-IN" sz="2400" i="1" dirty="0" err="1">
                <a:solidFill>
                  <a:srgbClr val="0070C0"/>
                </a:solidFill>
              </a:rPr>
              <a:t>minka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tu`ajjiluhu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by </a:t>
            </a:r>
            <a:r>
              <a:rPr lang="en-IN" sz="3200" dirty="0">
                <a:solidFill>
                  <a:srgbClr val="0070C0"/>
                </a:solidFill>
              </a:rPr>
              <a:t>means of a triumph that You may hasten,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66894" y="5229200"/>
            <a:ext cx="36295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اپنی فوری فتح کے ذریعے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وَنَصْرٍ مِنْكَ تُعِزُّهُ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nasrin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minka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tu`izzuhu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 victory that You may fortify,</a:t>
            </a:r>
          </a:p>
        </p:txBody>
      </p:sp>
      <p:sp>
        <p:nvSpPr>
          <p:cNvPr id="8" name="Rectangle 7"/>
          <p:cNvSpPr/>
          <p:nvPr/>
        </p:nvSpPr>
        <p:spPr>
          <a:xfrm>
            <a:off x="2279576" y="5214950"/>
            <a:ext cx="66479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اپنی اس مدد کے ذریعے جو باعث عزت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وَإمَامِ عَدْلٍ تُظْهِرُهُ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6811" y="3386134"/>
            <a:ext cx="950125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wa-imami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adlin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tuzhiruhu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b="1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a just leader that You allow to appear.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19536" y="5286388"/>
            <a:ext cx="75937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امام عادل کے ذریعے جس کو تو غلبہ عطا فرمائے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وَالَيْتُ وُلاَةَ امْرِكَ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2464" y="3105835"/>
            <a:ext cx="102156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walaytu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wulata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thus I am loyal to Your representatives;</a:t>
            </a:r>
          </a:p>
        </p:txBody>
      </p:sp>
      <p:sp>
        <p:nvSpPr>
          <p:cNvPr id="8" name="Rectangle 7"/>
          <p:cNvSpPr/>
          <p:nvPr/>
        </p:nvSpPr>
        <p:spPr>
          <a:xfrm>
            <a:off x="3314284" y="5373216"/>
            <a:ext cx="51347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میں نے تیرے اولیاء امر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إِلٰهَ ٱلْحَقِّ آمِينَ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52596" y="3205791"/>
            <a:ext cx="8286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ilaha </a:t>
            </a:r>
            <a:r>
              <a:rPr lang="en-IN" sz="2400" i="1" dirty="0" err="1">
                <a:solidFill>
                  <a:srgbClr val="0070C0"/>
                </a:solidFill>
              </a:rPr>
              <a:t>alhaqqi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God of the Truth, respond to us.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5180" y="5229250"/>
            <a:ext cx="63129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آئے خدائے برحق ہماری اس دعا کو قبول فرمائے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إنَّا نَسْالُكَ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31093" y="3159100"/>
            <a:ext cx="85011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inna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nas'aluka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we earnestly beseech You</a:t>
            </a:r>
          </a:p>
        </p:txBody>
      </p:sp>
      <p:sp>
        <p:nvSpPr>
          <p:cNvPr id="8" name="Rectangle 7"/>
          <p:cNvSpPr/>
          <p:nvPr/>
        </p:nvSpPr>
        <p:spPr>
          <a:xfrm>
            <a:off x="3443326" y="5189007"/>
            <a:ext cx="48766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ہم تجھ سے سوال کرتے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انْ تَاْذَنَ لِوَلِيِّكَ فِي إِظْهَارِ عَدْلِكَ </a:t>
            </a: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 </a:t>
            </a:r>
            <a:r>
              <a:rPr lang="ar-OM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ِع</a:t>
            </a: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</a:t>
            </a:r>
            <a:r>
              <a:rPr lang="ar-OM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َادِك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214686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an </a:t>
            </a:r>
            <a:r>
              <a:rPr lang="en-IN" sz="2400" i="1" dirty="0" err="1">
                <a:solidFill>
                  <a:srgbClr val="0070C0"/>
                </a:solidFill>
              </a:rPr>
              <a:t>ta'dhana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liwaliyyika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izhari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adlika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err="1">
                <a:solidFill>
                  <a:srgbClr val="0070C0"/>
                </a:solidFill>
              </a:rPr>
              <a:t>fi</a:t>
            </a:r>
            <a:r>
              <a:rPr lang="en-IN" sz="2400" i="1">
                <a:solidFill>
                  <a:srgbClr val="0070C0"/>
                </a:solidFill>
              </a:rPr>
              <a:t> ebadic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to </a:t>
            </a:r>
            <a:r>
              <a:rPr lang="en-IN" sz="3200" dirty="0">
                <a:solidFill>
                  <a:srgbClr val="0070C0"/>
                </a:solidFill>
              </a:rPr>
              <a:t>allow Your Representative to spread Your justice in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lands</a:t>
            </a:r>
          </a:p>
        </p:txBody>
      </p:sp>
      <p:sp>
        <p:nvSpPr>
          <p:cNvPr id="8" name="Rectangle 7"/>
          <p:cNvSpPr/>
          <p:nvPr/>
        </p:nvSpPr>
        <p:spPr>
          <a:xfrm>
            <a:off x="494905" y="5276789"/>
            <a:ext cx="11287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کہ اپنے ولی کو اجازت دے دے کہ وہ بندوں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تیرےعدل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کا اظہار کرے شہروں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55679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وَقَتْلِ اعْدَائِكَ فِي بِلاَدِكَ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183241"/>
            <a:ext cx="111443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qatli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a`da'ika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biladika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to kill Your enemies in Your lands,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0352" y="5286554"/>
            <a:ext cx="50626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تیرے دشمنوں کو قتل کرے</a:t>
            </a:r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زمین پر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تَدَعَ لِلْجَوْرِ يَا رَبِّ دَعَامَةً إِلاَّ قَصَمْتَهَا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7062" y="3160043"/>
            <a:ext cx="1171583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tada`a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liljawri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</a:t>
            </a:r>
            <a:r>
              <a:rPr lang="en-IN" sz="2400" i="1" dirty="0">
                <a:solidFill>
                  <a:srgbClr val="0070C0"/>
                </a:solidFill>
              </a:rPr>
              <a:t> rabbi </a:t>
            </a:r>
            <a:r>
              <a:rPr lang="en-IN" sz="2400" i="1" dirty="0" err="1">
                <a:solidFill>
                  <a:srgbClr val="0070C0"/>
                </a:solidFill>
              </a:rPr>
              <a:t>da`amatan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qasamtaha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You, O my Lord, will not leave any support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[</a:t>
            </a:r>
            <a:r>
              <a:rPr lang="en-IN" sz="3200" dirty="0">
                <a:solidFill>
                  <a:srgbClr val="0070C0"/>
                </a:solidFill>
              </a:rPr>
              <a:t>of injustice] but that You demolish it,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8150" y="5314897"/>
            <a:ext cx="102870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ظلم نہ کیا جائے اے خداوند ، یہ ایک ستون ہے ، جب تک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اسے نہ توڑے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بَقِيَّةً إِلاَّ اَفْنَيْتَهَا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356291"/>
            <a:ext cx="102870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baqiyyatan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afnaytaha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remnant but that You terminate it,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41911" y="5214950"/>
            <a:ext cx="46794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باقی نہ رہ جائے جسے فنا نہ کر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قُوَّةً إِلاَّ اَوْهَنْتَهَا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42" y="3475025"/>
            <a:ext cx="10715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quwwatan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awhantaha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power but that You enfeeble it,</a:t>
            </a:r>
          </a:p>
        </p:txBody>
      </p:sp>
      <p:sp>
        <p:nvSpPr>
          <p:cNvPr id="9" name="Rectangle 8"/>
          <p:cNvSpPr/>
          <p:nvPr/>
        </p:nvSpPr>
        <p:spPr>
          <a:xfrm>
            <a:off x="2639616" y="5598399"/>
            <a:ext cx="60452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قوت نہ رہ جائے جسے کمزور نہ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رُكْناً إِلاَّ هَدَمْتَهُ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1670" y="3429000"/>
            <a:ext cx="81915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ruknan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hadamtahu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probe but that You destroy it,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311880" y="5391851"/>
            <a:ext cx="51395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رکن نہ ہو جسے منہدم نہ کر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حَدّاً إِلاَّ فَلَلْتَهُ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9427" y="3475025"/>
            <a:ext cx="75485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haddan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falaltahu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sharp sword but that You notch it,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7688" y="5445224"/>
            <a:ext cx="49920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کوئی بڑھ نہ ہو جسے کند نہ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سِلاَحاً إِلاَّ اَكْلَلْتَهُ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09720" y="3429000"/>
            <a:ext cx="85725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silahan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aklaltahu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weapon but that You deactivate it,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65017" y="5373216"/>
            <a:ext cx="56332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اسلحہ نہ ہو جسے بے کار نہ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19106" y="1526721"/>
            <a:ext cx="12311106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امِيرَ </a:t>
            </a: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ٱلْمُؤْمِنِينَ وعَلِیَّ بْنَ أَبِی طَالِبٍ</a:t>
            </a:r>
            <a:r>
              <a:rPr lang="ar-OM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ٱلْحَسَنَ </a:t>
            </a: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وَٱلْحُسَيْنَ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2967335"/>
            <a:ext cx="110014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amira </a:t>
            </a:r>
            <a:r>
              <a:rPr lang="en-IN" sz="2400" i="1" dirty="0" err="1">
                <a:solidFill>
                  <a:srgbClr val="0070C0"/>
                </a:solidFill>
              </a:rPr>
              <a:t>almu'minina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alhasana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alhusayna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 [</a:t>
            </a:r>
            <a:r>
              <a:rPr lang="en-IN" sz="3200" dirty="0">
                <a:solidFill>
                  <a:srgbClr val="0070C0"/>
                </a:solidFill>
              </a:rPr>
              <a:t>namely,] the Commander of the Faithful,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al-Hasan</a:t>
            </a:r>
            <a:r>
              <a:rPr lang="en-IN" sz="3200" dirty="0">
                <a:solidFill>
                  <a:srgbClr val="0070C0"/>
                </a:solidFill>
              </a:rPr>
              <a:t>, al-</a:t>
            </a:r>
            <a:r>
              <a:rPr lang="en-IN" sz="3200" dirty="0" err="1">
                <a:solidFill>
                  <a:srgbClr val="0070C0"/>
                </a:solidFill>
              </a:rPr>
              <a:t>Husayn</a:t>
            </a:r>
            <a:r>
              <a:rPr lang="en-IN" sz="3200" dirty="0">
                <a:solidFill>
                  <a:srgbClr val="0070C0"/>
                </a:solidFill>
              </a:rPr>
              <a:t>,</a:t>
            </a:r>
          </a:p>
        </p:txBody>
      </p:sp>
      <p:sp>
        <p:nvSpPr>
          <p:cNvPr id="8" name="Rectangle 7"/>
          <p:cNvSpPr/>
          <p:nvPr/>
        </p:nvSpPr>
        <p:spPr>
          <a:xfrm>
            <a:off x="2968973" y="5373216"/>
            <a:ext cx="59683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امیر المومنین علی بن ابیطالب،حسن،حسین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رَايَةً إِلاَّ نَكَّسْتَهَا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09720" y="3105835"/>
            <a:ext cx="85011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rayatan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nakkastaha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pennon but that You turn it over,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71664" y="5214950"/>
            <a:ext cx="53735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کوئی پرچم نہ ہو جس سے گرا نہ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شُجَاعاً إِلاَّ قَتَلْتَهُ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184" y="3455975"/>
            <a:ext cx="94298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shuja`an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qataltahu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dominant one but that You kill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6645" y="5272900"/>
            <a:ext cx="47500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بہادر نہ ہو جسے مار نہ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جَيْشاً إِلاَّ خَذَلْتَهُ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31125" y="3417875"/>
            <a:ext cx="892975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jayshan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khadhaltahu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any army but that You defeat it.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202875" y="5214950"/>
            <a:ext cx="53575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لشکر نہ ہو جسے پسپا نہ کر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0886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وَٱرْمِهِمْ يَا رَبِّ بِحَجَرِكَ ٱلدَّامِغِ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63604"/>
            <a:ext cx="108585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warmihim </a:t>
            </a:r>
            <a:r>
              <a:rPr lang="en-IN" sz="2400" i="1" dirty="0" err="1">
                <a:solidFill>
                  <a:srgbClr val="0070C0"/>
                </a:solidFill>
              </a:rPr>
              <a:t>ya</a:t>
            </a:r>
            <a:r>
              <a:rPr lang="en-IN" sz="2400" i="1" dirty="0">
                <a:solidFill>
                  <a:srgbClr val="0070C0"/>
                </a:solidFill>
              </a:rPr>
              <a:t> rabbi </a:t>
            </a:r>
            <a:r>
              <a:rPr lang="en-IN" sz="2400" i="1" dirty="0" err="1">
                <a:solidFill>
                  <a:srgbClr val="0070C0"/>
                </a:solidFill>
              </a:rPr>
              <a:t>bihajarika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alddamighi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Throw </a:t>
            </a:r>
            <a:r>
              <a:rPr lang="en-IN" sz="3200" dirty="0">
                <a:solidFill>
                  <a:srgbClr val="0070C0"/>
                </a:solidFill>
              </a:rPr>
              <a:t>them, O my Lord, with Your stamping stone,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1624" y="5279541"/>
            <a:ext cx="61943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ظالموں کو اپنے پتھر کا نشانہ بنا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56039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وَٱضْرِبْهُمْ بِسَيْفِكَ ٱلْقَاطِعِ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294709"/>
            <a:ext cx="1007275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wadribhum </a:t>
            </a:r>
            <a:r>
              <a:rPr lang="en-IN" sz="2400" i="1" dirty="0" err="1">
                <a:solidFill>
                  <a:srgbClr val="0070C0"/>
                </a:solidFill>
              </a:rPr>
              <a:t>bisayfika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alqati`i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strike </a:t>
            </a:r>
            <a:r>
              <a:rPr lang="en-IN" sz="3200" dirty="0">
                <a:solidFill>
                  <a:srgbClr val="0070C0"/>
                </a:solidFill>
              </a:rPr>
              <a:t>them with Your cutting sword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05861" y="5139418"/>
            <a:ext cx="66944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انہیں پاش پاش کر کے اپنی شمشیر قاطع سے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10144196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وَبَاْسِكَ ٱلَّذِي لاَ تَرُدُّهُ عَنِ ٱلْقَوْمِ ٱلْمُجْرِمِينَ</a:t>
            </a:r>
            <a:endParaRPr lang="en-US" sz="88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357562"/>
            <a:ext cx="107871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ba'sika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tarudduhu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alqawmi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almujrimina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Your power that You do not ward off from the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offensive </a:t>
            </a:r>
            <a:r>
              <a:rPr lang="en-IN" sz="3200" dirty="0">
                <a:solidFill>
                  <a:srgbClr val="0070C0"/>
                </a:solidFill>
              </a:rPr>
              <a:t>people,</a:t>
            </a:r>
          </a:p>
        </p:txBody>
      </p:sp>
      <p:sp>
        <p:nvSpPr>
          <p:cNvPr id="8" name="Rectangle 7"/>
          <p:cNvSpPr/>
          <p:nvPr/>
        </p:nvSpPr>
        <p:spPr>
          <a:xfrm>
            <a:off x="1700164" y="5664152"/>
            <a:ext cx="85058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عذاب کے ذریعے جس کو تو مجرمین سے پلٹاتا نہیں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وَعَذِّبْ اعْدَاءَكَ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</a:t>
            </a:r>
            <a:r>
              <a:rPr lang="en-IN" sz="2400" i="1" dirty="0" err="1">
                <a:solidFill>
                  <a:srgbClr val="0070C0"/>
                </a:solidFill>
              </a:rPr>
              <a:t>`adhdhib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a`da'aka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torture Your enemies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023156" y="5214950"/>
            <a:ext cx="41456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عذاب نازل فرما اپنے دشمنوں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وَاعْدَاءَ وَلِيِّكَ وَاعْدَاءَ رَسُولِكَ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275958"/>
            <a:ext cx="110728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a`da'a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a`da'a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the enemies of Your representative and the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enemies </a:t>
            </a:r>
            <a:r>
              <a:rPr lang="en-IN" sz="3200" dirty="0">
                <a:solidFill>
                  <a:srgbClr val="0070C0"/>
                </a:solidFill>
              </a:rPr>
              <a:t>of Your Messenger,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3180538" y="5511142"/>
            <a:ext cx="55451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ولی اور اپنے رسول کے دشمنوں پر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صَلَوَاتُكَ عَلَيْهِ وَآلِهِ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192199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salawatuka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blessings be upon him and upon his Household,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8810" y="5230339"/>
            <a:ext cx="89631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رحمت نازل ہو ان پر اور انکی آل پر</a:t>
            </a:r>
            <a:br>
              <a:rPr lang="ur-IN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IN" sz="36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بِيَدِ وَلِيِّكَ وَايْدِي عِبَادِكَ ٱلْمُؤْمِنِينَ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368" y="3233092"/>
            <a:ext cx="10572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biyadi </a:t>
            </a:r>
            <a:r>
              <a:rPr lang="en-IN" sz="2400" i="1" dirty="0" err="1">
                <a:solidFill>
                  <a:srgbClr val="0070C0"/>
                </a:solidFill>
              </a:rPr>
              <a:t>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aydi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ibadika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almu'minina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at </a:t>
            </a:r>
            <a:r>
              <a:rPr lang="en-IN" sz="3200" dirty="0">
                <a:solidFill>
                  <a:srgbClr val="0070C0"/>
                </a:solidFill>
              </a:rPr>
              <a:t>the hand of Your representative and the hands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Your faithful servants.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11984" y="5445224"/>
            <a:ext cx="52822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ولی اور مومن بندوں کے ہاتھ میں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24518" y="155005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وَعَلِيّاً وَمُحَمَّداً وَجَعْفَراً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47339" y="5500702"/>
            <a:ext cx="53578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علی،محمد،جعفر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09654" y="3264562"/>
            <a:ext cx="92869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aliyyan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ja`faran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`Ali, Muhammad, </a:t>
            </a:r>
            <a:r>
              <a:rPr lang="en-IN" sz="3200" dirty="0" err="1">
                <a:solidFill>
                  <a:srgbClr val="0070C0"/>
                </a:solidFill>
              </a:rPr>
              <a:t>Ja`far</a:t>
            </a:r>
            <a:r>
              <a:rPr lang="en-IN" sz="3200" dirty="0">
                <a:solidFill>
                  <a:srgbClr val="0070C0"/>
                </a:solidFill>
              </a:rPr>
              <a:t>,</a:t>
            </a:r>
          </a:p>
          <a:p>
            <a:pPr algn="ctr"/>
            <a:br>
              <a:rPr lang="en-IN" sz="320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إِكْفِ وَلِيَّكَ وَحُجَّتَكَ فِي ارْضِكَ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214686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ikfi </a:t>
            </a:r>
            <a:r>
              <a:rPr lang="en-IN" sz="2400" i="1" dirty="0" err="1">
                <a:solidFill>
                  <a:srgbClr val="0070C0"/>
                </a:solidFill>
              </a:rPr>
              <a:t>waliyyaka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hujjataka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ardika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Allah</a:t>
            </a:r>
            <a:r>
              <a:rPr lang="en-IN" sz="3200" dirty="0">
                <a:solidFill>
                  <a:srgbClr val="0070C0"/>
                </a:solidFill>
              </a:rPr>
              <a:t>, suffice Your representative and argument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on </a:t>
            </a:r>
            <a:r>
              <a:rPr lang="en-IN" sz="3200" dirty="0">
                <a:solidFill>
                  <a:srgbClr val="0070C0"/>
                </a:solidFill>
              </a:rPr>
              <a:t>Your lands</a:t>
            </a:r>
          </a:p>
        </p:txBody>
      </p:sp>
      <p:sp>
        <p:nvSpPr>
          <p:cNvPr id="8" name="Rectangle 7"/>
          <p:cNvSpPr/>
          <p:nvPr/>
        </p:nvSpPr>
        <p:spPr>
          <a:xfrm>
            <a:off x="3033759" y="5517232"/>
            <a:ext cx="56957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خدایااپنے ولی اور زمین میں اپنی حجت کو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هَوْلَ عَدُوِّهِ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3" y="357301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Hawla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aduwwihi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against the terror of his enemy,</a:t>
            </a:r>
          </a:p>
        </p:txBody>
      </p:sp>
      <p:sp>
        <p:nvSpPr>
          <p:cNvPr id="8" name="Rectangle 7"/>
          <p:cNvSpPr/>
          <p:nvPr/>
        </p:nvSpPr>
        <p:spPr>
          <a:xfrm>
            <a:off x="4379479" y="5598399"/>
            <a:ext cx="30043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دشمنوں کے حیلہ سے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َي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َ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مَنْ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أرَادَهُ (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كَادَهُ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467542"/>
            <a:ext cx="10930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k</a:t>
            </a:r>
            <a:r>
              <a:rPr lang="en-US" sz="2400" i="1">
                <a:solidFill>
                  <a:srgbClr val="0070C0"/>
                </a:solidFill>
              </a:rPr>
              <a:t>a</a:t>
            </a:r>
            <a:r>
              <a:rPr lang="en-IN" sz="2400" i="1">
                <a:solidFill>
                  <a:srgbClr val="0070C0"/>
                </a:solidFill>
              </a:rPr>
              <a:t>ida man </a:t>
            </a:r>
            <a:r>
              <a:rPr lang="en-US" sz="2400" i="1">
                <a:solidFill>
                  <a:srgbClr val="0070C0"/>
                </a:solidFill>
              </a:rPr>
              <a:t>aradahu (</a:t>
            </a:r>
            <a:r>
              <a:rPr lang="en-IN" sz="2400" i="1">
                <a:solidFill>
                  <a:srgbClr val="0070C0"/>
                </a:solidFill>
              </a:rPr>
              <a:t>kadahu)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deter the conspiracies of those who plot against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05899" y="5389490"/>
            <a:ext cx="37802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برائی چاہنے والوں سے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وَٱمْكُرْ بِمَنْ مَكَرَ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9590" y="3205791"/>
            <a:ext cx="94298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wamkur </a:t>
            </a:r>
            <a:r>
              <a:rPr lang="en-IN" sz="2400" i="1" dirty="0" err="1">
                <a:solidFill>
                  <a:srgbClr val="0070C0"/>
                </a:solidFill>
              </a:rPr>
              <a:t>biman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makara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ward </a:t>
            </a:r>
            <a:r>
              <a:rPr lang="en-IN" sz="3200" dirty="0">
                <a:solidFill>
                  <a:srgbClr val="0070C0"/>
                </a:solidFill>
              </a:rPr>
              <a:t>off those who plan against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95604" y="5143512"/>
            <a:ext cx="56973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ان سے مکر کرے اس کا جواب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1344" y="1637504"/>
            <a:ext cx="11264786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 دَائِرَةَ السَّوْءِ عَلَىٰ مَنْ ارَادِ بِهِ سُوءاً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184" y="3303999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waj`al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da'irata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alssaw'i</a:t>
            </a:r>
            <a:r>
              <a:rPr lang="en-IN" sz="2400" i="1" dirty="0">
                <a:solidFill>
                  <a:srgbClr val="0070C0"/>
                </a:solidFill>
              </a:rPr>
              <a:t> `ala man </a:t>
            </a:r>
            <a:r>
              <a:rPr lang="en-IN" sz="2400" i="1" dirty="0" err="1">
                <a:solidFill>
                  <a:srgbClr val="0070C0"/>
                </a:solidFill>
              </a:rPr>
              <a:t>aradi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su'an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make the disaster of evil to be upon those who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intend </a:t>
            </a:r>
            <a:r>
              <a:rPr lang="en-IN" sz="3200" dirty="0">
                <a:solidFill>
                  <a:srgbClr val="0070C0"/>
                </a:solidFill>
              </a:rPr>
              <a:t>ill to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1595406" y="5643578"/>
            <a:ext cx="775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ان کے لئے برائی چاھے ان پر برائی کی چکی چلا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وَٱقْطَعْ عَنْهُ مَادَّتَهُمْ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1026" y="3426342"/>
            <a:ext cx="95012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waqta</a:t>
            </a:r>
            <a:r>
              <a:rPr lang="en-IN" sz="2400" i="1" dirty="0">
                <a:solidFill>
                  <a:srgbClr val="0070C0"/>
                </a:solidFill>
              </a:rPr>
              <a:t>` `</a:t>
            </a:r>
            <a:r>
              <a:rPr lang="en-IN" sz="2400" i="1" dirty="0" err="1">
                <a:solidFill>
                  <a:srgbClr val="0070C0"/>
                </a:solidFill>
              </a:rPr>
              <a:t>anhu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maddatahum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stop </a:t>
            </a:r>
            <a:r>
              <a:rPr lang="en-IN" sz="3200" dirty="0">
                <a:solidFill>
                  <a:srgbClr val="0070C0"/>
                </a:solidFill>
              </a:rPr>
              <a:t>their schemes against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169212" y="5227148"/>
            <a:ext cx="54248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کے خلاف ان کی تدبیریں روک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وَارْعِبْ لَهُ قُلُوبَهُمْ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205791"/>
            <a:ext cx="100013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ar`ib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qulubahum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their hearts panic about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3746" y="5253351"/>
            <a:ext cx="4855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دلوں کو خوف زدہ بنا دینا 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وَزَلْزِلْ اقْدَامَهُمْ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356992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zalzil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aqdamahum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their feet convulse,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9836" y="5373216"/>
            <a:ext cx="45865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کے قدم میں زلزلہ پیدا کر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وَخُذْهُمْ جَهْرَةً وَبَغْتَةً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2464" y="3105835"/>
            <a:ext cx="98584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khudhhum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jahratan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baghtatan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grasp </a:t>
            </a:r>
            <a:r>
              <a:rPr lang="en-IN" sz="3200" dirty="0">
                <a:solidFill>
                  <a:srgbClr val="0070C0"/>
                </a:solidFill>
              </a:rPr>
              <a:t>them gradually and suddenly,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648" y="5225722"/>
            <a:ext cx="55419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انہیں اچانک اپنی گرفت میں لے لینا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وَشَدِّدْ عَلَيْهِمْ عَذَابَكَ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18438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shaddid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alayhim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adhabaka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intensify Your torment on them,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64210" y="5214950"/>
            <a:ext cx="40831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پر عذاب کو شدید کر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وَمُوسَىٰ وَعَلِيّاً وَمُحَمَّداً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5440" y="3232419"/>
            <a:ext cx="1042994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musa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aliyyan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Musa</a:t>
            </a:r>
            <a:r>
              <a:rPr lang="en-IN" sz="3200" dirty="0">
                <a:solidFill>
                  <a:srgbClr val="0070C0"/>
                </a:solidFill>
              </a:rPr>
              <a:t>, `Ali, Muhammad,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9751" y="5371466"/>
            <a:ext cx="24609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موسی،علی،محمد،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وَٱخْزِهِمْ فِي عِبَادِكَ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7038" y="3388586"/>
            <a:ext cx="90726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wakhzihim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ibadika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disgrace </a:t>
            </a:r>
            <a:r>
              <a:rPr lang="en-IN" sz="3200" dirty="0">
                <a:solidFill>
                  <a:srgbClr val="0070C0"/>
                </a:solidFill>
              </a:rPr>
              <a:t>them among Your servants,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82763" y="5279541"/>
            <a:ext cx="46121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بندوں میں انہیں رسوا کر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وَٱلْعَنْهُمْ فِي بِلاَدِكَ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1624" y="3356291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wal</a:t>
            </a:r>
            <a:r>
              <a:rPr lang="en-IN" sz="2400" i="1" dirty="0" err="1">
                <a:solidFill>
                  <a:srgbClr val="0070C0"/>
                </a:solidFill>
              </a:rPr>
              <a:t>`anhum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biladika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curse </a:t>
            </a:r>
            <a:r>
              <a:rPr lang="en-IN" sz="3200" dirty="0">
                <a:solidFill>
                  <a:srgbClr val="0070C0"/>
                </a:solidFill>
              </a:rPr>
              <a:t>them in Your lands,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09984" y="5214950"/>
            <a:ext cx="40719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زمینوں میں ان پر لعنت کرنا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وَاسْكِنْهُمْ اسْفَلَ نَارِكَ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6552" y="3429000"/>
            <a:ext cx="96441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askinhum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asfala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lodge them in the lowest class of Your fire,</a:t>
            </a:r>
          </a:p>
        </p:txBody>
      </p:sp>
      <p:sp>
        <p:nvSpPr>
          <p:cNvPr id="8" name="Rectangle 7"/>
          <p:cNvSpPr/>
          <p:nvPr/>
        </p:nvSpPr>
        <p:spPr>
          <a:xfrm>
            <a:off x="2639616" y="5413912"/>
            <a:ext cx="62568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انہیں جہنم کے آخری طبقے میں جگہ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وَاحِطْ بِهِمْ اشَدَّ عَذَابِكَ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084320"/>
            <a:ext cx="96441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ahit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ashadda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adhabika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encompass </a:t>
            </a:r>
            <a:r>
              <a:rPr lang="en-IN" sz="3200" dirty="0">
                <a:solidFill>
                  <a:srgbClr val="0070C0"/>
                </a:solidFill>
              </a:rPr>
              <a:t>them with the most intense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Your punishment,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2639616" y="5445224"/>
            <a:ext cx="62311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سخت ترین عذاب کو ان پر محیط کر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وَاصْلِهِمْ نَاراً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415053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aslihim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naran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expose </a:t>
            </a:r>
            <a:r>
              <a:rPr lang="en-IN" sz="3200" dirty="0">
                <a:solidFill>
                  <a:srgbClr val="0070C0"/>
                </a:solidFill>
              </a:rPr>
              <a:t>them to fire,</a:t>
            </a:r>
          </a:p>
        </p:txBody>
      </p:sp>
      <p:sp>
        <p:nvSpPr>
          <p:cNvPr id="8" name="Rectangle 7"/>
          <p:cNvSpPr/>
          <p:nvPr/>
        </p:nvSpPr>
        <p:spPr>
          <a:xfrm>
            <a:off x="4168685" y="5373216"/>
            <a:ext cx="34259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آگ میں انہیں جلا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وَٱحْشُ قُبُورَ مَوْتَاهُمْ نَاراً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205791"/>
            <a:ext cx="108585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wahshu </a:t>
            </a:r>
            <a:r>
              <a:rPr lang="en-IN" sz="2400" i="1" dirty="0" err="1">
                <a:solidFill>
                  <a:srgbClr val="0070C0"/>
                </a:solidFill>
              </a:rPr>
              <a:t>qubura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mawtahum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naran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ar-OM" sz="320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stuff </a:t>
            </a:r>
            <a:r>
              <a:rPr lang="en-IN" sz="3200" dirty="0">
                <a:solidFill>
                  <a:srgbClr val="0070C0"/>
                </a:solidFill>
              </a:rPr>
              <a:t>the graves of their dead ones with </a:t>
            </a:r>
            <a:r>
              <a:rPr lang="en-IN" sz="3200">
                <a:solidFill>
                  <a:srgbClr val="0070C0"/>
                </a:solidFill>
              </a:rPr>
              <a:t>fire,</a:t>
            </a: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3712" y="5279541"/>
            <a:ext cx="46201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قبروں کو آگ سے بھر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وَاصْلِهِمْ حَرَّ نَارِكَ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24034" y="3353786"/>
            <a:ext cx="785818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aslihim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harra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expose them to the heat of Your fire,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r>
              <a:rPr lang="en-IN" sz="32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799994" y="5385495"/>
            <a:ext cx="41633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انہیں آتش جہنم میں جلا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فَإِنَّهُمْ اضَاعُوٱ الصَّلاَةَ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1624" y="342900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fa'innahum </a:t>
            </a:r>
            <a:r>
              <a:rPr lang="en-IN" sz="2400" i="1" dirty="0" err="1">
                <a:solidFill>
                  <a:srgbClr val="0070C0"/>
                </a:solidFill>
              </a:rPr>
              <a:t>ada`u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alssalata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for they have ruined the prayers,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4854" y="5517232"/>
            <a:ext cx="49536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انہوں نے نمازوں کو برباد کیا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وَٱتَّبَعُوٱ ٱلشَّهَوَاتِ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328110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wattaba</a:t>
            </a:r>
            <a:r>
              <a:rPr lang="en-IN" sz="2400" i="1" dirty="0" err="1">
                <a:solidFill>
                  <a:srgbClr val="0070C0"/>
                </a:solidFill>
              </a:rPr>
              <a:t>`u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alshshahawati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followed </a:t>
            </a:r>
            <a:r>
              <a:rPr lang="en-IN" sz="3200" dirty="0">
                <a:solidFill>
                  <a:srgbClr val="0070C0"/>
                </a:solidFill>
              </a:rPr>
              <a:t>their lusts,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22916" y="5218599"/>
            <a:ext cx="38603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خواہشات کا اتباع کیا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وَاضَلُّوا عِبَادَكَ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وَ أَخْرَبُوا بِلادَکَ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356291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adallu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>
                <a:solidFill>
                  <a:srgbClr val="0070C0"/>
                </a:solidFill>
              </a:rPr>
              <a:t>`ibadaka</a:t>
            </a:r>
            <a:r>
              <a:rPr lang="en-US" sz="2400" i="1">
                <a:solidFill>
                  <a:srgbClr val="0070C0"/>
                </a:solidFill>
              </a:rPr>
              <a:t> wa akhrabu biladik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misled Your servants.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07634" y="5214950"/>
            <a:ext cx="45480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ہے تیرے بندوں کو گمراہ کیا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620613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اَللّٰهُمَّ عَرِّفْنِىْ نَفْسَك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2708" y="3801996"/>
            <a:ext cx="87154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IN" sz="3600" dirty="0">
              <a:solidFill>
                <a:srgbClr val="000066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      O Allah, make me recognize You,</a:t>
            </a:r>
          </a:p>
          <a:p>
            <a:br>
              <a:rPr lang="en-IN" sz="3200" dirty="0">
                <a:solidFill>
                  <a:srgbClr val="000066"/>
                </a:solidFill>
              </a:rPr>
            </a:br>
            <a:endParaRPr lang="en-IN" sz="3200" dirty="0">
              <a:solidFill>
                <a:srgbClr val="00006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765" y="5373216"/>
            <a:ext cx="46217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اپنی معرفت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26B221-4F8B-4E5D-902D-63279446BB7B}"/>
              </a:ext>
            </a:extLst>
          </p:cNvPr>
          <p:cNvSpPr txBox="1"/>
          <p:nvPr/>
        </p:nvSpPr>
        <p:spPr>
          <a:xfrm>
            <a:off x="3048000" y="341083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 allahumma `arrifni nafsaka</a:t>
            </a:r>
            <a:endParaRPr lang="en-US" sz="2400" i="1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وَعَلِيّاً وَٱلْحَسَنَ وَٱلْحُجَّةَ ٱلْقَائِمَ ٱلْمَهْدِيَّ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28" y="2981338"/>
            <a:ext cx="1114432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aliyyan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alhasana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alhujjata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alqa'ima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almahdiyya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`</a:t>
            </a:r>
            <a:r>
              <a:rPr lang="en-IN" sz="3200" dirty="0">
                <a:solidFill>
                  <a:srgbClr val="0070C0"/>
                </a:solidFill>
              </a:rPr>
              <a:t>Ali, al-</a:t>
            </a:r>
            <a:r>
              <a:rPr lang="en-IN" sz="3200" dirty="0" err="1">
                <a:solidFill>
                  <a:srgbClr val="0070C0"/>
                </a:solidFill>
              </a:rPr>
              <a:t>Hasan</a:t>
            </a:r>
            <a:r>
              <a:rPr lang="en-IN" sz="3200" dirty="0">
                <a:solidFill>
                  <a:srgbClr val="0070C0"/>
                </a:solidFill>
              </a:rPr>
              <a:t>, and the Argument—the Assumer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well-guided,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2560798" y="4797152"/>
            <a:ext cx="907262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 sz="3600" dirty="0">
              <a:solidFill>
                <a:srgbClr val="000066"/>
              </a:solidFill>
            </a:endParaRPr>
          </a:p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علی،حسن اور حجت قائم مہدی کی محبت پیدا کی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حْيِ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بِوَلِيِّكَ الْقُرْآنَ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3837" y="3167294"/>
            <a:ext cx="1021563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wa-ahyi </a:t>
            </a:r>
            <a:r>
              <a:rPr lang="en-IN" sz="2400" i="1" dirty="0" err="1">
                <a:solidFill>
                  <a:srgbClr val="0070C0"/>
                </a:solidFill>
              </a:rPr>
              <a:t>biwaliyyika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alqur'ana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Therefore</a:t>
            </a:r>
            <a:r>
              <a:rPr lang="en-IN" sz="3200" dirty="0">
                <a:solidFill>
                  <a:srgbClr val="0070C0"/>
                </a:solidFill>
              </a:rPr>
              <a:t>, O Allah, revive the Qur'an through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representative,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6095" y="5445224"/>
            <a:ext cx="61911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اپنے ولی کے ذریعہ قرآن کو زندہ بنا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رِنَا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نُورَهُ سَرْمَداً لاَ لَيْلَ فِيهِ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5340" y="3052045"/>
            <a:ext cx="102870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arina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nurahu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sarmadan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layla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us see his light to be never-ending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without </a:t>
            </a:r>
            <a:r>
              <a:rPr lang="en-IN" sz="3200" dirty="0">
                <a:solidFill>
                  <a:srgbClr val="0070C0"/>
                </a:solidFill>
              </a:rPr>
              <a:t>any night,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4700" y="5144925"/>
            <a:ext cx="104967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ہمیں ان کے نور کو دائمی طور پر دکھلا دے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جس میں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اندھیرا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نہ ہو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وَاحْيِ بِهِ ٱلْقُلُوبَ ٱلْمَيِّتَةَ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1092" y="3429000"/>
            <a:ext cx="87868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ahyi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alquluba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almayyitata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revive </a:t>
            </a:r>
            <a:r>
              <a:rPr lang="en-IN" sz="3200" dirty="0">
                <a:solidFill>
                  <a:srgbClr val="0070C0"/>
                </a:solidFill>
              </a:rPr>
              <a:t>the dead hearts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98956" y="5373216"/>
            <a:ext cx="53511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ذریعے مردہ دلوں کو زندہ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وَٱشْفِ بِهِ ٱلصُّدُورَ ٱلْوَغِرَةَ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2530" y="3426342"/>
            <a:ext cx="86439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washfi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alssudura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alwaghirata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heal </a:t>
            </a:r>
            <a:r>
              <a:rPr lang="en-IN" sz="3200" dirty="0">
                <a:solidFill>
                  <a:srgbClr val="0070C0"/>
                </a:solidFill>
              </a:rPr>
              <a:t>the furious breasts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2789577" y="5445224"/>
            <a:ext cx="59699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کے ذریعہ غضبناک سینوں کو شفا بخش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وَٱجْمَعْ بِهِ ٱلاهْوَاءَ ٱلْمُخْتَلِفَةَ عَلَىٰ ٱلْحَقِّ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286124"/>
            <a:ext cx="1078713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wajma</a:t>
            </a:r>
            <a:r>
              <a:rPr lang="en-IN" sz="2400" i="1" dirty="0">
                <a:solidFill>
                  <a:srgbClr val="0070C0"/>
                </a:solidFill>
              </a:rPr>
              <a:t>`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ahwa'a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almukhtalifata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alhaqqi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combine the divergent inclinations to the right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16927" y="5214950"/>
            <a:ext cx="5729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مختلف خواہشات کو حق پر جمع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وَاقِمْ بِهِ ٱلْحُدُودَ ٱلْمُعَطَّلَةَ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1026" y="3205791"/>
            <a:ext cx="10429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aqim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alhududa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almu`attalata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re-establish the broken-down provisions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3913006" y="5222874"/>
            <a:ext cx="39372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معطل حدود کو قائم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وَٱلاحْكَامَ ٱلْمُهْمَلَةَ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7291" y="3336449"/>
            <a:ext cx="85487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al-</a:t>
            </a:r>
            <a:r>
              <a:rPr lang="en-IN" sz="2400" i="1" dirty="0" err="1">
                <a:solidFill>
                  <a:srgbClr val="0070C0"/>
                </a:solidFill>
              </a:rPr>
              <a:t>ahkama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almuhmalata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the neglected laws through him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5600" y="5279541"/>
            <a:ext cx="64908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نظرانداز ہو جانے والے احکام کو رائج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يَبْقَىٰ حَقٌّ إِلاَّ ظَهَرَ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358581"/>
            <a:ext cx="97155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yabqa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haqqun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zahara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no item of truth will be undisclosed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71664" y="5279541"/>
            <a:ext cx="52790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کوئی حق باقی نہ رہ جائے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عَدْلٌ إِلاَّ زَهَرَ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83510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`</a:t>
            </a:r>
            <a:r>
              <a:rPr lang="en-IN" sz="2400" i="1" dirty="0" err="1">
                <a:solidFill>
                  <a:srgbClr val="0070C0"/>
                </a:solidFill>
              </a:rPr>
              <a:t>adlun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zahara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and no item of justice </a:t>
            </a:r>
            <a:r>
              <a:rPr lang="en-IN" sz="3200" dirty="0" err="1">
                <a:solidFill>
                  <a:srgbClr val="0070C0"/>
                </a:solidFill>
              </a:rPr>
              <a:t>unthriven</a:t>
            </a:r>
            <a:r>
              <a:rPr lang="en-IN" sz="32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667108" y="5143512"/>
            <a:ext cx="45288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ظاہر نہ ہو کو یاد نہ رہ جائے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وَٱجْعَلْنَا يَا رَبِّ مِنْ اعْوَانِهِ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6199" y="3183241"/>
            <a:ext cx="1081090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</a:t>
            </a:r>
            <a:r>
              <a:rPr lang="en-IN" sz="2400" i="1" dirty="0">
                <a:solidFill>
                  <a:srgbClr val="0070C0"/>
                </a:solidFill>
              </a:rPr>
              <a:t> rabbi min </a:t>
            </a:r>
            <a:r>
              <a:rPr lang="en-IN" sz="2400" i="1" dirty="0" err="1">
                <a:solidFill>
                  <a:srgbClr val="0070C0"/>
                </a:solidFill>
              </a:rPr>
              <a:t>a`wanihi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make us, O my Lord, of his supporters,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26834" y="5322531"/>
            <a:ext cx="7109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اے میرے پروردگار ہم کو اس کے حامی بنادے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صَلَوَاتُكَ عَلَيْهِمْ اجْمَعِينَ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6942" y="522920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سب پر تیری رحمتیں ہوں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33654" y="327999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salawatuka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ajma`ina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Your peace be upon them all,</a:t>
            </a:r>
          </a:p>
        </p:txBody>
      </p:sp>
    </p:spTree>
  </p:cSld>
  <p:clrMapOvr>
    <a:masterClrMapping/>
  </p:clrMapOvr>
  <p:transition>
    <p:fade/>
  </p:transition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وَمُقَوِّيَةِ سُلْطَانِهِ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90" y="3205791"/>
            <a:ext cx="108109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muqawwiyati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sultanihi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the strengtheners of his authority,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648" y="5226103"/>
            <a:ext cx="54793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سلطنت کو قوت دینے والوں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357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وَٱلْمُؤْتَمِرِينَ لامْرِهِ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7989" y="3168851"/>
            <a:ext cx="75485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walmu'tamirina </a:t>
            </a:r>
            <a:r>
              <a:rPr lang="en-IN" sz="2400" i="1" dirty="0" err="1">
                <a:solidFill>
                  <a:srgbClr val="0070C0"/>
                </a:solidFill>
              </a:rPr>
              <a:t>li-amrihi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those carrying out his orders,</a:t>
            </a: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47728" y="5301208"/>
            <a:ext cx="42691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امر کا اتباع کرنے والے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29016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وَٱلرَّاضِينَ بِفِعْلِهِ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19523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walrradina </a:t>
            </a:r>
            <a:r>
              <a:rPr lang="en-IN" sz="2400" i="1" dirty="0" err="1">
                <a:solidFill>
                  <a:srgbClr val="0070C0"/>
                </a:solidFill>
              </a:rPr>
              <a:t>bifi`lihi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of those satisfied with his deeds,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02827" y="5279541"/>
            <a:ext cx="31005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فعل سے راضی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وَٱلْمُسَلِّمِينَ لاحْكَامِهِ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3303" y="3205791"/>
            <a:ext cx="73342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walmusallimina </a:t>
            </a:r>
            <a:r>
              <a:rPr lang="en-IN" sz="2400" i="1" dirty="0" err="1">
                <a:solidFill>
                  <a:srgbClr val="0070C0"/>
                </a:solidFill>
              </a:rPr>
              <a:t>li-ahkamihi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those submissive to his judgments,</a:t>
            </a:r>
          </a:p>
        </p:txBody>
      </p:sp>
      <p:sp>
        <p:nvSpPr>
          <p:cNvPr id="8" name="Rectangle 7"/>
          <p:cNvSpPr/>
          <p:nvPr/>
        </p:nvSpPr>
        <p:spPr>
          <a:xfrm>
            <a:off x="1809720" y="5231423"/>
            <a:ext cx="78614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احکام کے لیے سراپا تسلیم لوگوں میں قرار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64643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وَمِمَّنْ </a:t>
            </a:r>
            <a:r>
              <a:rPr lang="ur-IN" sz="8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 حَاجَةَ بِهِ إلَىٰ ٱلتَّقِيَّةِ مِنْ خَلْقِكَ</a:t>
            </a:r>
            <a:endParaRPr lang="en-US" sz="88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419164"/>
            <a:ext cx="1057282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mimman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hajata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alttaqiyyati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khalqika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of those who do not need to practice dissimulation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before </a:t>
            </a:r>
            <a:r>
              <a:rPr lang="en-IN" sz="3200" dirty="0">
                <a:solidFill>
                  <a:srgbClr val="0070C0"/>
                </a:solidFill>
              </a:rPr>
              <a:t>Your creatures any more.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5600" y="5716429"/>
            <a:ext cx="64347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جن کو پھر دوبارہ تقیہ کی ضرورت نہ رہ جائے 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73583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نْتَ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رَبِّ ٱلَّذِي تَكْشِفُ ٱلضُّرَّ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435424"/>
            <a:ext cx="108585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rgbClr val="0070C0"/>
                </a:solidFill>
              </a:rPr>
              <a:t>Wa </a:t>
            </a:r>
            <a:r>
              <a:rPr lang="en-IN" sz="2400" i="1">
                <a:solidFill>
                  <a:srgbClr val="0070C0"/>
                </a:solidFill>
              </a:rPr>
              <a:t>anta </a:t>
            </a:r>
            <a:r>
              <a:rPr lang="en-IN" sz="2400" i="1" dirty="0" err="1">
                <a:solidFill>
                  <a:srgbClr val="0070C0"/>
                </a:solidFill>
              </a:rPr>
              <a:t>ya</a:t>
            </a:r>
            <a:r>
              <a:rPr lang="en-IN" sz="2400" i="1" dirty="0">
                <a:solidFill>
                  <a:srgbClr val="0070C0"/>
                </a:solidFill>
              </a:rPr>
              <a:t> rabbi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takshifu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alddurra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It </a:t>
            </a:r>
            <a:r>
              <a:rPr lang="en-IN" sz="3200" dirty="0">
                <a:solidFill>
                  <a:srgbClr val="0070C0"/>
                </a:solidFill>
              </a:rPr>
              <a:t>is You, O my Lord, Who relieve from harms,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3512" y="5373216"/>
            <a:ext cx="110014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اور تو اے پروردگار وہ ہے جو تکلیفوں کو دور کرتا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62044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وَتُجِيبُ ٱلْمُضْطَرَّ إذَا دَعَاكَ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5307" y="3429000"/>
            <a:ext cx="1064426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tujibu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almudtarra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idha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da`aka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respond to the depressed when they supplicate to You,</a:t>
            </a:r>
          </a:p>
        </p:txBody>
      </p:sp>
      <p:sp>
        <p:nvSpPr>
          <p:cNvPr id="8" name="Rectangle 7"/>
          <p:cNvSpPr/>
          <p:nvPr/>
        </p:nvSpPr>
        <p:spPr>
          <a:xfrm>
            <a:off x="3705022" y="5237559"/>
            <a:ext cx="42723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مضطر کی دعا کو قبول کرتا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28586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وَتُنَجِّي مِنَ ٱلكَرْبِ ٱلْعَظِيمِ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40704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dirty="0" err="1">
                <a:solidFill>
                  <a:srgbClr val="0070C0"/>
                </a:solidFill>
              </a:rPr>
              <a:t>wa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tunajji</a:t>
            </a:r>
            <a:r>
              <a:rPr lang="en-IN" sz="2400" dirty="0">
                <a:solidFill>
                  <a:srgbClr val="0070C0"/>
                </a:solidFill>
              </a:rPr>
              <a:t> mina </a:t>
            </a:r>
            <a:r>
              <a:rPr lang="en-IN" sz="2400" dirty="0" err="1">
                <a:solidFill>
                  <a:srgbClr val="0070C0"/>
                </a:solidFill>
              </a:rPr>
              <a:t>alkarbi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al`azimi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save from grave agonies.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7648" y="5156641"/>
            <a:ext cx="54665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اسے کرب عظیم سے نجات دیتا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81090" y="147461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فَٱكْشِفِ ٱلضُّرَّ عَنْ وَلِيِّكَ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152" y="3322996"/>
            <a:ext cx="92869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>
                <a:solidFill>
                  <a:srgbClr val="0070C0"/>
                </a:solidFill>
              </a:rPr>
              <a:t>fakshif </a:t>
            </a:r>
            <a:r>
              <a:rPr lang="en-IN" sz="2400" dirty="0" err="1">
                <a:solidFill>
                  <a:srgbClr val="0070C0"/>
                </a:solidFill>
              </a:rPr>
              <a:t>alddurra</a:t>
            </a:r>
            <a:r>
              <a:rPr lang="en-IN" sz="2400" dirty="0">
                <a:solidFill>
                  <a:srgbClr val="0070C0"/>
                </a:solidFill>
              </a:rPr>
              <a:t> `an </a:t>
            </a:r>
            <a:r>
              <a:rPr lang="en-IN" sz="2400" dirty="0" err="1">
                <a:solidFill>
                  <a:srgbClr val="0070C0"/>
                </a:solidFill>
              </a:rPr>
              <a:t>waliyyika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</a:t>
            </a:r>
            <a:r>
              <a:rPr lang="en-IN" sz="3200" dirty="0">
                <a:solidFill>
                  <a:srgbClr val="0070C0"/>
                </a:solidFill>
              </a:rPr>
              <a:t>, remove harm from Your representative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57720" y="5279541"/>
            <a:ext cx="59907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ہر رنج کو اپنے ولی سے دور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وَٱجْعَلْهُ خَلِيفَةً فِي ارْضِكَ كَمَا ضَمِنْتَ لَهُ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357562"/>
            <a:ext cx="1114432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khalifatan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ardika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daminta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make him a vicegerent on the earth as You have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promised </a:t>
            </a:r>
            <a:r>
              <a:rPr lang="en-IN" sz="3200" dirty="0">
                <a:solidFill>
                  <a:srgbClr val="0070C0"/>
                </a:solidFill>
              </a:rPr>
              <a:t>him to do.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7760" y="5612463"/>
            <a:ext cx="85106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انہیں زمین میں اپنا خلیفہ بنا دے جیسا کہ تو نے وعدہ کیا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فَثَبِّتْنِي عَلَىٰ دِينِكَ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105835"/>
            <a:ext cx="1078713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fathabbitni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dinika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also, O Allah, make me steadfast on Your religion,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4949" y="5229200"/>
            <a:ext cx="6133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اب مجھے اپنے دین پر ثابت قدم رکھنا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23392" y="1357298"/>
            <a:ext cx="1011601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7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وَلاَ تَجْعَلْنِي مِنْ خُصَمَاءِ آلِ مُحَمَّدٍ عَلَيْهِمُ ٱلسَّلاَمُ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18" y="3028943"/>
            <a:ext cx="1042994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allahumma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taj`alni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khusama'i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muhammadin</a:t>
            </a:r>
            <a:r>
              <a:rPr lang="en-IN" sz="2400" i="1" dirty="0">
                <a:solidFill>
                  <a:srgbClr val="0070C0"/>
                </a:solidFill>
              </a:rPr>
              <a:t> `                           </a:t>
            </a:r>
            <a:r>
              <a:rPr lang="en-IN" sz="2400" i="1" dirty="0" err="1">
                <a:solidFill>
                  <a:srgbClr val="0070C0"/>
                </a:solidFill>
              </a:rPr>
              <a:t>alayhimu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alssalamu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2800">
                <a:solidFill>
                  <a:srgbClr val="0070C0"/>
                </a:solidFill>
              </a:rPr>
              <a:t>O </a:t>
            </a:r>
            <a:r>
              <a:rPr lang="en-IN" sz="2800" dirty="0">
                <a:solidFill>
                  <a:srgbClr val="0070C0"/>
                </a:solidFill>
              </a:rPr>
              <a:t>Allah, do not include me with the rivals of  </a:t>
            </a:r>
          </a:p>
          <a:p>
            <a:pPr algn="ctr"/>
            <a:r>
              <a:rPr lang="en-IN" sz="2800">
                <a:solidFill>
                  <a:srgbClr val="0070C0"/>
                </a:solidFill>
              </a:rPr>
              <a:t>Muhammad’s </a:t>
            </a:r>
            <a:r>
              <a:rPr lang="en-IN" sz="2800" dirty="0">
                <a:solidFill>
                  <a:srgbClr val="0070C0"/>
                </a:solidFill>
              </a:rPr>
              <a:t>Household, peace be upon them,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8116" y="5499908"/>
            <a:ext cx="112157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4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 کو آل محمد کے دشمنوں میں اور ان سے </a:t>
            </a:r>
            <a:r>
              <a:rPr lang="ar-SA" sz="44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اختلاف کرنےوالوں </a:t>
            </a:r>
            <a:r>
              <a:rPr lang="ar-SA" sz="44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نہ قرار دینا</a:t>
            </a:r>
            <a:endParaRPr lang="en-IN" sz="44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500174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تَجْعَلْنِي مِنْ اعْدَاءِ آلِ مُحَمَّدٍ عَلَيْهِمُ ٱلسَّلاَمُ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214686"/>
            <a:ext cx="103585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taj`alni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a`da'i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muhammadin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alayhimu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alssalamu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2800" dirty="0">
              <a:solidFill>
                <a:srgbClr val="0070C0"/>
              </a:solidFill>
            </a:endParaRPr>
          </a:p>
          <a:p>
            <a:r>
              <a:rPr lang="en-IN" sz="2800">
                <a:solidFill>
                  <a:srgbClr val="0070C0"/>
                </a:solidFill>
              </a:rPr>
              <a:t>do not include me with the enemies of Muhammad’s Household,</a:t>
            </a:r>
          </a:p>
          <a:p>
            <a:pPr algn="ctr"/>
            <a:r>
              <a:rPr lang="en-IN" sz="2800">
                <a:solidFill>
                  <a:srgbClr val="0070C0"/>
                </a:solidFill>
              </a:rPr>
              <a:t>peace be upon them,</a:t>
            </a:r>
          </a:p>
          <a:p>
            <a:br>
              <a:rPr lang="en-IN" sz="2800" dirty="0">
                <a:solidFill>
                  <a:srgbClr val="0070C0"/>
                </a:solidFill>
              </a:rPr>
            </a:b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2053" y="5476843"/>
            <a:ext cx="91678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ہمیں ان لوگوں میں نہ قرار دینا جو آل محمد سے عداوت رکھتے ہوں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1835" y="1715917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</a:t>
            </a: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تَجْعَلْنِي مِنْ اهْلِ ٱلْحَنَقِ وَٱلْغَيْظِ عَلَىٰ آلِ مُحَمَّدٍ عَلَيْهِمُ ٱلسَّلاَمُ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803" y="3743668"/>
            <a:ext cx="116443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taj`alni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ahli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alhanaqi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walghayzi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ali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err="1">
                <a:solidFill>
                  <a:srgbClr val="0070C0"/>
                </a:solidFill>
              </a:rPr>
              <a:t>muhammadin</a:t>
            </a:r>
            <a:r>
              <a:rPr lang="en-IN" sz="2400" i="1">
                <a:solidFill>
                  <a:srgbClr val="0070C0"/>
                </a:solidFill>
              </a:rPr>
              <a:t> `alayhimu </a:t>
            </a:r>
            <a:r>
              <a:rPr lang="en-IN" sz="2400" i="1" dirty="0" err="1">
                <a:solidFill>
                  <a:srgbClr val="0070C0"/>
                </a:solidFill>
              </a:rPr>
              <a:t>alssalamu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2800" dirty="0">
              <a:solidFill>
                <a:srgbClr val="0070C0"/>
              </a:solidFill>
            </a:endParaRPr>
          </a:p>
          <a:p>
            <a:pPr algn="ctr"/>
            <a:r>
              <a:rPr lang="en-IN" sz="2400" dirty="0">
                <a:solidFill>
                  <a:srgbClr val="0070C0"/>
                </a:solidFill>
              </a:rPr>
              <a:t>and do not include me with those who bear spite and malice against Muhammad’s Household, peace be upon them.</a:t>
            </a:r>
          </a:p>
        </p:txBody>
      </p:sp>
      <p:sp>
        <p:nvSpPr>
          <p:cNvPr id="8" name="Rectangle 7"/>
          <p:cNvSpPr/>
          <p:nvPr/>
        </p:nvSpPr>
        <p:spPr>
          <a:xfrm>
            <a:off x="579976" y="5517111"/>
            <a:ext cx="116443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 کو آل محمد کے دشمنوں میں اور ان سے اختلاف کرنے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والوں میں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نہ قرار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95340" y="138622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فَإنِّي اعُوذُ بِكَ مِنْ ذٰلِكَ فَاعِذْنِي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084" y="3068960"/>
            <a:ext cx="1171583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fa'nni </a:t>
            </a:r>
            <a:r>
              <a:rPr lang="en-IN" sz="2400" i="1" dirty="0" err="1">
                <a:solidFill>
                  <a:srgbClr val="0070C0"/>
                </a:solidFill>
              </a:rPr>
              <a:t>a`udhu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bika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fa-a`idhni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do seek Your protection against making me so; therefore,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protect </a:t>
            </a:r>
            <a:r>
              <a:rPr lang="en-IN" sz="3200" dirty="0">
                <a:solidFill>
                  <a:srgbClr val="0070C0"/>
                </a:solidFill>
              </a:rPr>
              <a:t>me against it,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6544" y="5447371"/>
            <a:ext cx="67617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تجھ سے ان باتوں میں تیری پناہ چاہتا ہوں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66778" y="121442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وَاسْتَجِيرُ بِكَ فَاجِرْنِي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6646" y="2967335"/>
            <a:ext cx="115729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astajiru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fa-ajirni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I take refuge in You against so; therefore, save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me </a:t>
            </a:r>
            <a:r>
              <a:rPr lang="en-IN" sz="3200" dirty="0">
                <a:solidFill>
                  <a:srgbClr val="0070C0"/>
                </a:solidFill>
              </a:rPr>
              <a:t>against it.</a:t>
            </a:r>
          </a:p>
        </p:txBody>
      </p:sp>
      <p:sp>
        <p:nvSpPr>
          <p:cNvPr id="8" name="Rectangle 7"/>
          <p:cNvSpPr/>
          <p:nvPr/>
        </p:nvSpPr>
        <p:spPr>
          <a:xfrm>
            <a:off x="1381092" y="5357826"/>
            <a:ext cx="106442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لہذا مجھے پناہ دے دے اور میں تیرے سایہ میں آنا چاہتا ہوں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IN" sz="3600" dirty="0">
                <a:solidFill>
                  <a:srgbClr val="000066"/>
                </a:solidFill>
              </a:rPr>
              <a:t>                                           </a:t>
            </a:r>
            <a:r>
              <a:rPr lang="ar-SA" sz="3600" dirty="0">
                <a:solidFill>
                  <a:srgbClr val="000066"/>
                </a:solidFill>
              </a:rPr>
              <a:t> </a:t>
            </a:r>
            <a:endParaRPr lang="en-IN" sz="36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0417" y="157344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صَلِّ عَلَىٰ مُحَمَّدٍ وَآلِ مُحَمَّدٍ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292" y="3212976"/>
            <a:ext cx="118587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salli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muhammadin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muhammadin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 Allah, send blessings to Muhammad and the Household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Muhammad,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95604" y="5573991"/>
            <a:ext cx="52822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محمد آل محمد پر رحمت نازل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54999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وَٱجْعَلْنِي بِهِمْ فَائِزاً عِنْدَكَ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397460"/>
            <a:ext cx="112872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fa'izan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indaka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me of the winners with You through them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5260" y="5276255"/>
            <a:ext cx="73356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ذریعے مجھے اپنی بارگاہ میں کامیاب بنا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95340" y="145890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 ٱلدُّنْيَا وَٱلآخِرَةِ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3312908"/>
            <a:ext cx="111443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fi </a:t>
            </a:r>
            <a:r>
              <a:rPr lang="en-IN" sz="2400" i="1" dirty="0" err="1">
                <a:solidFill>
                  <a:srgbClr val="0070C0"/>
                </a:solidFill>
              </a:rPr>
              <a:t>alddunya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wal-akhirati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 </a:t>
            </a:r>
            <a:r>
              <a:rPr lang="en-IN" sz="3200" dirty="0">
                <a:solidFill>
                  <a:srgbClr val="0070C0"/>
                </a:solidFill>
              </a:rPr>
              <a:t>this worldly life and in the Hereafter,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0500" y="5301208"/>
            <a:ext cx="27109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دنیا و آخرت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66778" y="121442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وَمِنَ ٱلْمُقَرَّبِينَ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88249" y="3115333"/>
            <a:ext cx="921550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mina </a:t>
            </a:r>
            <a:r>
              <a:rPr lang="en-IN" sz="2400" i="1" dirty="0" err="1">
                <a:solidFill>
                  <a:srgbClr val="0070C0"/>
                </a:solidFill>
              </a:rPr>
              <a:t>almuqarrabina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make me of those brought near to You.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2794" y="5083227"/>
            <a:ext cx="47692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دے اور مقربین میں قرار دے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66778" y="128586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آمِينَ رَبَّ ٱلْعَالَمِينَ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09630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amina </a:t>
            </a:r>
            <a:r>
              <a:rPr lang="en-IN" sz="2400" i="1" dirty="0" err="1">
                <a:solidFill>
                  <a:srgbClr val="0070C0"/>
                </a:solidFill>
              </a:rPr>
              <a:t>rabba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al`alamina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>
                <a:solidFill>
                  <a:srgbClr val="0070C0"/>
                </a:solidFill>
              </a:rPr>
              <a:t> Respond</a:t>
            </a:r>
            <a:r>
              <a:rPr lang="en-IN" sz="3200" dirty="0">
                <a:solidFill>
                  <a:srgbClr val="0070C0"/>
                </a:solidFill>
              </a:rPr>
              <a:t>, O Lord of the worlds.</a:t>
            </a:r>
          </a:p>
        </p:txBody>
      </p:sp>
      <p:sp>
        <p:nvSpPr>
          <p:cNvPr id="8" name="Rectangle 7"/>
          <p:cNvSpPr/>
          <p:nvPr/>
        </p:nvSpPr>
        <p:spPr>
          <a:xfrm>
            <a:off x="4738678" y="5156641"/>
            <a:ext cx="26388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آمین یا رب العالمین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وَٱسْتَعْمِلْنِي بِطَاعَتِكَ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19438" y="3413327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wasta</a:t>
            </a:r>
            <a:r>
              <a:rPr lang="en-IN" sz="2400" i="1" dirty="0" err="1">
                <a:solidFill>
                  <a:srgbClr val="0070C0"/>
                </a:solidFill>
              </a:rPr>
              <a:t>`milni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bita`atika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use me in the obedience to You,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50649" y="5429264"/>
            <a:ext cx="41745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اپنی اطاعت میں لگا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C20486-B4C5-4582-BC61-734D895A2366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4097AC00-3086-42A7-BB32-043466256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1" y="1340768"/>
            <a:ext cx="7961881" cy="3978739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02B04A-D827-46EF-A5B3-5BADE67AC3BE}"/>
              </a:ext>
            </a:extLst>
          </p:cNvPr>
          <p:cNvSpPr txBox="1"/>
          <p:nvPr/>
        </p:nvSpPr>
        <p:spPr>
          <a:xfrm>
            <a:off x="2808312" y="1646856"/>
            <a:ext cx="641478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Please recite  </a:t>
            </a:r>
            <a:br>
              <a:rPr lang="en-US" sz="4800" b="1">
                <a:solidFill>
                  <a:srgbClr val="FFFF00"/>
                </a:solidFill>
              </a:rPr>
            </a:br>
            <a:r>
              <a:rPr lang="en-US" sz="4800" b="1">
                <a:solidFill>
                  <a:srgbClr val="FFFF00"/>
                </a:solidFill>
              </a:rPr>
              <a:t>Sūrat al-Fātiḥah</a:t>
            </a:r>
            <a:br>
              <a:rPr lang="en-US" sz="4800" b="1">
                <a:solidFill>
                  <a:srgbClr val="FFFF00"/>
                </a:solidFill>
              </a:rPr>
            </a:br>
            <a:r>
              <a:rPr lang="en-US" sz="4800" b="1">
                <a:solidFill>
                  <a:srgbClr val="FFFF00"/>
                </a:solidFill>
              </a:rPr>
              <a:t>for</a:t>
            </a:r>
            <a:br>
              <a:rPr lang="en-US" sz="4800" b="1">
                <a:solidFill>
                  <a:srgbClr val="FFFF00"/>
                </a:solidFill>
              </a:rPr>
            </a:br>
            <a:r>
              <a:rPr lang="en-US" sz="4800" b="1">
                <a:solidFill>
                  <a:srgbClr val="FFFF00"/>
                </a:solidFill>
              </a:rPr>
              <a:t>ALL MARHUMEEN</a:t>
            </a:r>
            <a:br>
              <a:rPr lang="en-US" sz="4800" b="1">
                <a:solidFill>
                  <a:srgbClr val="FFFF00"/>
                </a:solidFill>
              </a:rPr>
            </a:br>
            <a:endParaRPr lang="en-US" sz="4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EB17B8-B2C6-414C-99FD-48C346BD0115}"/>
              </a:ext>
            </a:extLst>
          </p:cNvPr>
          <p:cNvSpPr txBox="1"/>
          <p:nvPr/>
        </p:nvSpPr>
        <p:spPr>
          <a:xfrm>
            <a:off x="1406334" y="5319507"/>
            <a:ext cx="888064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8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6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8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800" b="1">
                <a:solidFill>
                  <a:srgbClr val="000066"/>
                </a:solidFill>
                <a:latin typeface="Trebuchet MS" pitchFamily="34" charset="0"/>
              </a:rPr>
              <a:t>Kindly recite Sūrat al-Fātiḥah for Marhumeen of all those who have worked towards making this small work possible.</a:t>
            </a:r>
            <a:endParaRPr lang="en-US" sz="18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6153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وَلَيِّنْ قَلْبِي لِوَلِيِّ امْرِكَ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18" y="3312873"/>
            <a:ext cx="102870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layyin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qalbi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liwaliyyi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my heart lenient towards Your representative,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0882" y="5429264"/>
            <a:ext cx="56044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ولی امر لئے میرے دل کو نرم کر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وَعَافِنِي مِمَّا ٱمْتَحَنْتَ بِهِ خَلْقَكَ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6646" y="2690336"/>
            <a:ext cx="114300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afini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imtahanta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khalqaka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release </a:t>
            </a:r>
            <a:r>
              <a:rPr lang="en-IN" sz="3200" dirty="0">
                <a:solidFill>
                  <a:srgbClr val="0070C0"/>
                </a:solidFill>
              </a:rPr>
              <a:t>me from that which You have used as </a:t>
            </a:r>
          </a:p>
          <a:p>
            <a:r>
              <a:rPr lang="en-IN" sz="3200" dirty="0">
                <a:solidFill>
                  <a:srgbClr val="0070C0"/>
                </a:solidFill>
              </a:rPr>
              <a:t>                                tests for Your creatures,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59159" y="4982667"/>
            <a:ext cx="7954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جن چیزوں سے اپنی مخلوقات کا امتحان لیا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ہے مجھے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عافیت میں رکھنا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وَثَبِّتْنِي عَلَىٰ طَاعَةِ وَلِيِّ امْرِكَ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480" y="3252562"/>
            <a:ext cx="1181104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thabbitni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ta`ati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ar-OM" sz="2800">
              <a:solidFill>
                <a:srgbClr val="0070C0"/>
              </a:solidFill>
            </a:endParaRPr>
          </a:p>
          <a:p>
            <a:pPr algn="ctr"/>
            <a:r>
              <a:rPr lang="en-IN" sz="2800">
                <a:solidFill>
                  <a:srgbClr val="0070C0"/>
                </a:solidFill>
              </a:rPr>
              <a:t>and </a:t>
            </a:r>
            <a:r>
              <a:rPr lang="en-IN" sz="2800" dirty="0">
                <a:solidFill>
                  <a:srgbClr val="0070C0"/>
                </a:solidFill>
              </a:rPr>
              <a:t>make me steadfast on the obedience to Your representative</a:t>
            </a:r>
            <a:r>
              <a:rPr lang="en-IN" sz="3200" dirty="0">
                <a:solidFill>
                  <a:srgbClr val="0070C0"/>
                </a:solidFill>
              </a:rPr>
              <a:t>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23592" y="5355541"/>
            <a:ext cx="64828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اس ولی امر کی اطاعت پر ثابت قدم رکھنا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ٱلَّذِي سَتَرْتَهُ عَنْ خَلْقِكَ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22" y="3301821"/>
            <a:ext cx="110728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alladhi </a:t>
            </a:r>
            <a:r>
              <a:rPr lang="en-IN" sz="2400" i="1" dirty="0" err="1">
                <a:solidFill>
                  <a:srgbClr val="0070C0"/>
                </a:solidFill>
              </a:rPr>
              <a:t>satartahu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khalqika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whom </a:t>
            </a:r>
            <a:r>
              <a:rPr lang="en-IN" sz="3200" dirty="0">
                <a:solidFill>
                  <a:srgbClr val="0070C0"/>
                </a:solidFill>
              </a:rPr>
              <a:t>You have hidden from Your creatures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3770" y="5383381"/>
            <a:ext cx="64443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جس کو تو نے مخلوقات سے چھپا کے رکھا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فَبِـإِذْنِكَ غَـابَ عَنْ بَرِيَّتِـكَ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2967335"/>
            <a:ext cx="10644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Fabi'idhnika </a:t>
            </a:r>
            <a:r>
              <a:rPr lang="en-IN" sz="2400" i="1" dirty="0" err="1">
                <a:solidFill>
                  <a:srgbClr val="0070C0"/>
                </a:solidFill>
              </a:rPr>
              <a:t>ghaba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bariyyatika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he has thus disappeared from [the sights of]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creatures by Your permission,</a:t>
            </a:r>
          </a:p>
        </p:txBody>
      </p:sp>
      <p:sp>
        <p:nvSpPr>
          <p:cNvPr id="8" name="Rectangle 7"/>
          <p:cNvSpPr/>
          <p:nvPr/>
        </p:nvSpPr>
        <p:spPr>
          <a:xfrm>
            <a:off x="2238348" y="5357826"/>
            <a:ext cx="6978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وہ تیری اجازت سے نگاہوں سے غائب ہو کر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وَامْرَكَ يَنْتَظِرُ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2416" y="3096579"/>
            <a:ext cx="91440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amraka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yantaziru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waiting </a:t>
            </a:r>
            <a:r>
              <a:rPr lang="en-IN" sz="3200" dirty="0">
                <a:solidFill>
                  <a:srgbClr val="0070C0"/>
                </a:solidFill>
              </a:rPr>
              <a:t>for Your command [to reappear],</a:t>
            </a:r>
          </a:p>
        </p:txBody>
      </p:sp>
      <p:sp>
        <p:nvSpPr>
          <p:cNvPr id="8" name="Rectangle 7"/>
          <p:cNvSpPr/>
          <p:nvPr/>
        </p:nvSpPr>
        <p:spPr>
          <a:xfrm>
            <a:off x="3647728" y="5157192"/>
            <a:ext cx="41216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تیرے امر کا انتظار کر رہا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فَإنَّكَ إنْ لَمْ تُعَرِّفْنِي نَفْسَكَ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3869" y="3933056"/>
            <a:ext cx="106442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i="1">
                <a:solidFill>
                  <a:srgbClr val="0070C0"/>
                </a:solidFill>
              </a:rPr>
              <a:t>              </a:t>
            </a:r>
            <a:endParaRPr lang="en-IN" sz="3600" dirty="0">
              <a:solidFill>
                <a:srgbClr val="000066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  because if You do not make me recognize You,</a:t>
            </a:r>
          </a:p>
        </p:txBody>
      </p:sp>
      <p:sp>
        <p:nvSpPr>
          <p:cNvPr id="7" name="Rectangle 6"/>
          <p:cNvSpPr/>
          <p:nvPr/>
        </p:nvSpPr>
        <p:spPr>
          <a:xfrm>
            <a:off x="3842122" y="5545253"/>
            <a:ext cx="46506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اگر تو اپنے نفس کو نہ پہچنواےگا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C3F887-F606-48A0-92D7-ED06377CD64A}"/>
              </a:ext>
            </a:extLst>
          </p:cNvPr>
          <p:cNvSpPr txBox="1"/>
          <p:nvPr/>
        </p:nvSpPr>
        <p:spPr>
          <a:xfrm>
            <a:off x="3048000" y="319816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fa'innaka in lam tu`arrifni nafsaka</a:t>
            </a:r>
            <a:endParaRPr lang="en-IN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وَانْتَ ٱلْعَالِمُ غَيْرُ ٱلْمُعَلَّمِ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360" y="3205791"/>
            <a:ext cx="108585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	wa </a:t>
            </a:r>
            <a:r>
              <a:rPr lang="en-IN" sz="2400" i="1" dirty="0">
                <a:solidFill>
                  <a:srgbClr val="0070C0"/>
                </a:solidFill>
              </a:rPr>
              <a:t>anta </a:t>
            </a:r>
            <a:r>
              <a:rPr lang="en-IN" sz="2400" i="1" dirty="0" err="1">
                <a:solidFill>
                  <a:srgbClr val="0070C0"/>
                </a:solidFill>
              </a:rPr>
              <a:t>al`alimu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ghayru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almu`allami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You are the most Knower and none can instruct You</a:t>
            </a:r>
          </a:p>
        </p:txBody>
      </p:sp>
      <p:sp>
        <p:nvSpPr>
          <p:cNvPr id="8" name="Rectangle 7"/>
          <p:cNvSpPr/>
          <p:nvPr/>
        </p:nvSpPr>
        <p:spPr>
          <a:xfrm>
            <a:off x="2351584" y="5429264"/>
            <a:ext cx="68082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 وہ عالم ہے جس کو تعلیم کی ضرورت نہیں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بِٱلْوَقْتِ الَّذِي فِيهِ صَلاَحُ امْرِ وَلِيِّكَ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105835"/>
            <a:ext cx="105728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bilwaqti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salahu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the best time for Your representative to reappear,</a:t>
            </a:r>
          </a:p>
        </p:txBody>
      </p:sp>
      <p:sp>
        <p:nvSpPr>
          <p:cNvPr id="8" name="Rectangle 7"/>
          <p:cNvSpPr/>
          <p:nvPr/>
        </p:nvSpPr>
        <p:spPr>
          <a:xfrm>
            <a:off x="1238248" y="5229200"/>
            <a:ext cx="9715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وقت کو جانتا ہے جس میں تیرے ولی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امر کےلیے صلاح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 ٱلإِذْنِ لَهُ بِإِظْهَارِ امْرِهِ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22" y="3206586"/>
            <a:ext cx="114300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>
                <a:solidFill>
                  <a:srgbClr val="0070C0"/>
                </a:solidFill>
              </a:rPr>
              <a:t>fi </a:t>
            </a:r>
            <a:r>
              <a:rPr lang="en-IN" sz="2400" dirty="0">
                <a:solidFill>
                  <a:srgbClr val="0070C0"/>
                </a:solidFill>
              </a:rPr>
              <a:t>al-</a:t>
            </a:r>
            <a:r>
              <a:rPr lang="en-IN" sz="2400" dirty="0" err="1">
                <a:solidFill>
                  <a:srgbClr val="0070C0"/>
                </a:solidFill>
              </a:rPr>
              <a:t>idhni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lahu</a:t>
            </a:r>
            <a:r>
              <a:rPr lang="en-IN" sz="2400" dirty="0">
                <a:solidFill>
                  <a:srgbClr val="0070C0"/>
                </a:solidFill>
              </a:rPr>
              <a:t> bi </a:t>
            </a:r>
            <a:r>
              <a:rPr lang="en-IN" sz="2400" dirty="0" err="1">
                <a:solidFill>
                  <a:srgbClr val="0070C0"/>
                </a:solidFill>
              </a:rPr>
              <a:t>izhari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amrihi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	and when exactly You allow him to declare his affair</a:t>
            </a:r>
          </a:p>
        </p:txBody>
      </p:sp>
      <p:sp>
        <p:nvSpPr>
          <p:cNvPr id="8" name="Rectangle 7"/>
          <p:cNvSpPr/>
          <p:nvPr/>
        </p:nvSpPr>
        <p:spPr>
          <a:xfrm>
            <a:off x="4462034" y="5301208"/>
            <a:ext cx="28392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کہ اس کواظہار امر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وَكَشْفِ سِرِّهِ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134578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kashfi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sirrihi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to disclose his secret.</a:t>
            </a:r>
          </a:p>
        </p:txBody>
      </p:sp>
      <p:sp>
        <p:nvSpPr>
          <p:cNvPr id="8" name="Rectangle 7"/>
          <p:cNvSpPr/>
          <p:nvPr/>
        </p:nvSpPr>
        <p:spPr>
          <a:xfrm>
            <a:off x="4202904" y="5301208"/>
            <a:ext cx="37385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کا راز انکشاف کیا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فَصَبِّرْنِي عَلَىٰ ذٰلِكَ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r>
              <a:rPr lang="en-IN" sz="2400" i="1" dirty="0" err="1">
                <a:solidFill>
                  <a:srgbClr val="0070C0"/>
                </a:solidFill>
              </a:rPr>
              <a:t>fa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sabbirni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dirty="0">
              <a:solidFill>
                <a:srgbClr val="0070C0"/>
              </a:solidFill>
            </a:endParaRPr>
          </a:p>
          <a:p>
            <a:r>
              <a:rPr lang="en-IN" dirty="0">
                <a:solidFill>
                  <a:srgbClr val="0070C0"/>
                </a:solidFill>
              </a:rPr>
              <a:t>So, grant me patience to endure that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01884" y="5429264"/>
            <a:ext cx="80810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لہذا ، مجھے یہ برداشت کرنے کے لئے صبر کی توفیق عطا کر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احِبَّ تَعْجِيلَ مَا اخَّرْتَ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2923329"/>
            <a:ext cx="1093001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uhibba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ta`jila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akhkharta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I will not long for hastening that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which </a:t>
            </a:r>
            <a:r>
              <a:rPr lang="en-IN" sz="3200" dirty="0">
                <a:solidFill>
                  <a:srgbClr val="0070C0"/>
                </a:solidFill>
              </a:rPr>
              <a:t>You have delayed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75520" y="5431708"/>
            <a:ext cx="77796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تاکہ جسے تونے دیر میں رکھا ہے اس میں جلدی نہ کروں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تَاْخِيرَ مَا عَجَّلْتَ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137358"/>
            <a:ext cx="110728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ta'khira</a:t>
            </a:r>
            <a:r>
              <a:rPr lang="en-IN" sz="2400" i="1" dirty="0">
                <a:solidFill>
                  <a:srgbClr val="0070C0"/>
                </a:solidFill>
              </a:rPr>
              <a:t> ma `</a:t>
            </a:r>
            <a:r>
              <a:rPr lang="en-IN" sz="2400" i="1" dirty="0" err="1">
                <a:solidFill>
                  <a:srgbClr val="0070C0"/>
                </a:solidFill>
              </a:rPr>
              <a:t>ajjalta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or </a:t>
            </a:r>
            <a:r>
              <a:rPr lang="en-IN" sz="3200" dirty="0">
                <a:solidFill>
                  <a:srgbClr val="0070C0"/>
                </a:solidFill>
              </a:rPr>
              <a:t>delaying that which You would hasten,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71018" y="5383381"/>
            <a:ext cx="86212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جس میں تو جلدی کریں میں اس میں تاخیر کا طالب نہ ہو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اكْشِفَ مَا سَتَرْتَ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105835"/>
            <a:ext cx="102156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akshifa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satarta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I will not disclose that which You have concealed,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1733723" y="5229200"/>
            <a:ext cx="82958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جسے تو نے پردے میں رکھا ہے اس راز کو فاش نہ کروں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ابْحَثَ عَمَّا كَتَمْتَ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10072758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037276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abhatha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katamta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not investigate that which You have covered,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21036" y="5279541"/>
            <a:ext cx="73212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جس کو تو نے چھپایا ہے اس سے بحث نہ کروں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انَازِعَكَ فِي تَدْبِيرِكَ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105835"/>
            <a:ext cx="108585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unazi`aka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tadbirika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not dispute with You about Your management,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84" y="5373216"/>
            <a:ext cx="40430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تیری تدبیرمیں جھگڑا نہ کروں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لَمْ اعْرِفْ رَسُولَكَ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57258" y="3953812"/>
            <a:ext cx="94774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>
                <a:solidFill>
                  <a:srgbClr val="0070C0"/>
                </a:solidFill>
              </a:rPr>
              <a:t>                 </a:t>
            </a:r>
            <a:endParaRPr lang="en-IN" sz="3600" dirty="0">
              <a:solidFill>
                <a:srgbClr val="000066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not recognize Your Messenger.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6976" y="5373216"/>
            <a:ext cx="65373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 میں تیرے رسول کو بھی نہ پہچان سکوں گا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A61F10-ADBA-4959-9703-4C7F026B5A85}"/>
              </a:ext>
            </a:extLst>
          </p:cNvPr>
          <p:cNvSpPr txBox="1"/>
          <p:nvPr/>
        </p:nvSpPr>
        <p:spPr>
          <a:xfrm>
            <a:off x="3048000" y="314635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lam a`rif rasulaka</a:t>
            </a:r>
            <a:endParaRPr lang="en-IN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اقُولَ لِمَ وَكَيْفَ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2562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aqula</a:t>
            </a:r>
            <a:r>
              <a:rPr lang="en-IN" sz="2400" i="1" dirty="0">
                <a:solidFill>
                  <a:srgbClr val="0070C0"/>
                </a:solidFill>
              </a:rPr>
              <a:t> lima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kayfa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I will not ask, ‘why’, ‘how’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0112" y="5357438"/>
            <a:ext cx="55098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نہ یہ کہوں کہ یہ کیوں ہے کیسے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وَمَا بَالُ وَلِيِّ ٱلامْرِ لاَ يَظْهَرُ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084" y="3252562"/>
            <a:ext cx="10930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ma </a:t>
            </a:r>
            <a:r>
              <a:rPr lang="en-IN" sz="2400" i="1" dirty="0" err="1">
                <a:solidFill>
                  <a:srgbClr val="0070C0"/>
                </a:solidFill>
              </a:rPr>
              <a:t>balu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amri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yazharu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‘what for the Representative is not coming,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09786" y="5279541"/>
            <a:ext cx="72619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ہیں اور کیا وجہ ہے کہ ولی امر ظاہر نہیں  ہوتا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وَقَدِ ٱمْتَلَاتِ ٱلارْضُ مِنَ ٱلجَوْرِ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167531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qad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imtala'at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ardu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aljawri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after </a:t>
            </a:r>
            <a:r>
              <a:rPr lang="en-IN" sz="3200" dirty="0">
                <a:solidFill>
                  <a:srgbClr val="0070C0"/>
                </a:solidFill>
              </a:rPr>
              <a:t>the earth has been filled with injustice.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5753" y="5413554"/>
            <a:ext cx="59089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ہےجبکہ زمین ظلم وجور سے بھر گئی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وَافَوِّضَ امُورِي كُلَّهَا إِلَيْكَ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105835"/>
            <a:ext cx="10429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ufawwida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umuri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kullaha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ilayka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Instead</a:t>
            </a:r>
            <a:r>
              <a:rPr lang="en-IN" sz="3200" dirty="0">
                <a:solidFill>
                  <a:srgbClr val="0070C0"/>
                </a:solidFill>
              </a:rPr>
              <a:t>, I will refer all my affairs to You.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2662" y="5429264"/>
            <a:ext cx="65053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بلکہ میں اپنے تمام امور کو تیرے حوالے کر دوں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إنِّي اسْالُكَ انْ تُرِيَنِي وَلِيَّ ٱلامْرِ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22" y="3350066"/>
            <a:ext cx="115967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inni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as'aluka</a:t>
            </a:r>
            <a:r>
              <a:rPr lang="en-IN" sz="2400" i="1" dirty="0">
                <a:solidFill>
                  <a:srgbClr val="0070C0"/>
                </a:solidFill>
              </a:rPr>
              <a:t> an </a:t>
            </a:r>
            <a:r>
              <a:rPr lang="en-IN" sz="2400" i="1" dirty="0" err="1">
                <a:solidFill>
                  <a:srgbClr val="0070C0"/>
                </a:solidFill>
              </a:rPr>
              <a:t>turiyani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waliyya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amri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 Allah, I beseech You to allow me to see the Representative,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52596" y="5429264"/>
            <a:ext cx="76177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میرا سوال یہ ہے کہ مجھے اپنے ولی امر کو </a:t>
            </a:r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دیکھنے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ظَاهِراً نَافِذَ ٱلامْرِ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216" y="3194154"/>
            <a:ext cx="94298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zahiran </a:t>
            </a:r>
            <a:r>
              <a:rPr lang="en-IN" sz="2400" i="1" dirty="0" err="1">
                <a:solidFill>
                  <a:srgbClr val="0070C0"/>
                </a:solidFill>
              </a:rPr>
              <a:t>nafidha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amri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apparent </a:t>
            </a:r>
            <a:r>
              <a:rPr lang="en-IN" sz="3200" dirty="0">
                <a:solidFill>
                  <a:srgbClr val="0070C0"/>
                </a:solidFill>
              </a:rPr>
              <a:t>and prevalent,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32156" y="5588019"/>
            <a:ext cx="56989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بظاہر حکم کو نافذ کرتے ہوئے دکھلا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مَعَ عِلْمِي بِانَّ لَكَ ٱلسُّلْطَانَ وَٱلْقُدْرَةَ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429000"/>
            <a:ext cx="103585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ma</a:t>
            </a:r>
            <a:r>
              <a:rPr lang="en-IN" sz="2400" i="1" dirty="0" err="1">
                <a:solidFill>
                  <a:srgbClr val="0070C0"/>
                </a:solidFill>
              </a:rPr>
              <a:t>`a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ilmi</a:t>
            </a:r>
            <a:r>
              <a:rPr lang="en-IN" sz="2400" i="1" dirty="0">
                <a:solidFill>
                  <a:srgbClr val="0070C0"/>
                </a:solidFill>
              </a:rPr>
              <a:t> bi-</a:t>
            </a:r>
            <a:r>
              <a:rPr lang="en-IN" sz="2400" i="1" dirty="0" err="1">
                <a:solidFill>
                  <a:srgbClr val="0070C0"/>
                </a:solidFill>
              </a:rPr>
              <a:t>anna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alssultana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alqudrata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although </a:t>
            </a:r>
            <a:r>
              <a:rPr lang="en-IN" sz="3200" dirty="0">
                <a:solidFill>
                  <a:srgbClr val="0070C0"/>
                </a:solidFill>
              </a:rPr>
              <a:t>I know for sure that all authority, power,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1952596" y="5588019"/>
            <a:ext cx="76370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مجھے معلوم ہے کہ تیرے پاس سلطنت ہے ،قدرت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وَٱلْبُرْهَانَ وَٱلْحُجَّةَ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252562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>
                <a:solidFill>
                  <a:srgbClr val="0070C0"/>
                </a:solidFill>
              </a:rPr>
              <a:t>wa alburhana wa alhujjata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pl-PL" sz="3200" dirty="0">
              <a:solidFill>
                <a:srgbClr val="0070C0"/>
              </a:solidFill>
            </a:endParaRPr>
          </a:p>
          <a:p>
            <a:pPr algn="ctr"/>
            <a:r>
              <a:rPr lang="pl-PL" sz="3200">
                <a:solidFill>
                  <a:srgbClr val="0070C0"/>
                </a:solidFill>
              </a:rPr>
              <a:t>potency</a:t>
            </a:r>
            <a:r>
              <a:rPr lang="pl-PL" sz="3200" dirty="0">
                <a:solidFill>
                  <a:srgbClr val="0070C0"/>
                </a:solidFill>
              </a:rPr>
              <a:t>, argument,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790" y="5429264"/>
            <a:ext cx="27927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برہان ہے،حجت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وَٱلْمَشِيَّةَ وَٱلْحَوْلَ وَٱلْقُوَّةَ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52562"/>
            <a:ext cx="110014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almashi'ata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lhawla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alquwwata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volition</a:t>
            </a:r>
            <a:r>
              <a:rPr lang="en-IN" sz="3200" dirty="0">
                <a:solidFill>
                  <a:srgbClr val="0070C0"/>
                </a:solidFill>
              </a:rPr>
              <a:t>, might, and strength are Yours [alone].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67108" y="5413554"/>
            <a:ext cx="43765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مشیّت ہے، قوت و طاقت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فَٱفْعَلْ ذٰلِكَ بِي وَبِجَمِيعِ ٱلْمُؤْمِنِينَ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1796" y="3317182"/>
            <a:ext cx="100091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faf</a:t>
            </a:r>
            <a:r>
              <a:rPr lang="en-IN" sz="2400" i="1" dirty="0" err="1">
                <a:solidFill>
                  <a:srgbClr val="0070C0"/>
                </a:solidFill>
              </a:rPr>
              <a:t>`al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bi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bijami`i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almu'minina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</a:t>
            </a:r>
            <a:r>
              <a:rPr lang="en-IN" sz="3200" dirty="0">
                <a:solidFill>
                  <a:srgbClr val="0070C0"/>
                </a:solidFill>
              </a:rPr>
              <a:t>, do this to me and to all the believers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2794" y="5598399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لہٰذا مومنین کے ساتھ یہ احسان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عَرِّفْنِي رَسُولَكَ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1026" y="3573016"/>
            <a:ext cx="100013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       O Allah, make me recognize Your Messenger,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42869" y="5249395"/>
            <a:ext cx="53062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رسول کی معرفت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88D563-AA43-44F3-B6B0-04FBB0440075}"/>
              </a:ext>
            </a:extLst>
          </p:cNvPr>
          <p:cNvSpPr txBox="1"/>
          <p:nvPr/>
        </p:nvSpPr>
        <p:spPr>
          <a:xfrm>
            <a:off x="3119438" y="305929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`arrifni rasulaka</a:t>
            </a:r>
            <a:endParaRPr lang="en-IN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نَنْظُرَ إلَىٰ وَلِيِّكَ صَلَوَاتُكَ عَلَيْهِ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2967335"/>
            <a:ext cx="11144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nanzura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salawatuka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we will be able to witness Your representative,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peace be upon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1356" y="5598399"/>
            <a:ext cx="47003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ہم تیرے ولی عمر کو دیکھ لیں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ظَاهِرَ ٱلْمَقَالَةِ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8312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zahira </a:t>
            </a:r>
            <a:r>
              <a:rPr lang="en-IN" sz="2400" i="1" dirty="0" err="1">
                <a:solidFill>
                  <a:srgbClr val="0070C0"/>
                </a:solidFill>
              </a:rPr>
              <a:t>almaqalati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while he is evident in claim,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35415" y="5301208"/>
            <a:ext cx="50353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 عالم میں کہ ان کی بات ظاہر ہو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وَاضِحَ ٱلدِّلاَلَةِ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0583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400" i="1">
                <a:solidFill>
                  <a:srgbClr val="0070C0"/>
                </a:solidFill>
              </a:rPr>
              <a:t>wadiha </a:t>
            </a:r>
            <a:r>
              <a:rPr lang="it-IT" sz="2400" i="1" dirty="0">
                <a:solidFill>
                  <a:srgbClr val="0070C0"/>
                </a:solidFill>
              </a:rPr>
              <a:t>alddilalati</a:t>
            </a:r>
          </a:p>
          <a:p>
            <a:endParaRPr lang="it-IT" sz="3200" dirty="0">
              <a:solidFill>
                <a:srgbClr val="0070C0"/>
              </a:solidFill>
            </a:endParaRPr>
          </a:p>
          <a:p>
            <a:pPr algn="ctr"/>
            <a:r>
              <a:rPr lang="it-IT" sz="3200">
                <a:solidFill>
                  <a:srgbClr val="0070C0"/>
                </a:solidFill>
              </a:rPr>
              <a:t>manifest </a:t>
            </a:r>
            <a:r>
              <a:rPr lang="it-IT" sz="3200" dirty="0">
                <a:solidFill>
                  <a:srgbClr val="0070C0"/>
                </a:solidFill>
              </a:rPr>
              <a:t>in proof,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0148" y="5399046"/>
            <a:ext cx="18630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واضح اہمیت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هَادِياً مِنَ ٱلضَّلاَلَةِ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13263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hadiyan </a:t>
            </a:r>
            <a:r>
              <a:rPr lang="en-IN" sz="2400" i="1" dirty="0">
                <a:solidFill>
                  <a:srgbClr val="0070C0"/>
                </a:solidFill>
              </a:rPr>
              <a:t>mina </a:t>
            </a:r>
            <a:r>
              <a:rPr lang="en-IN" sz="2400" i="1" dirty="0" err="1">
                <a:solidFill>
                  <a:srgbClr val="0070C0"/>
                </a:solidFill>
              </a:rPr>
              <a:t>alddalalati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guiding </a:t>
            </a:r>
            <a:r>
              <a:rPr lang="en-IN" sz="3200" dirty="0">
                <a:solidFill>
                  <a:srgbClr val="0070C0"/>
                </a:solidFill>
              </a:rPr>
              <a:t>from deviation,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8378" y="5229200"/>
            <a:ext cx="33265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گمراہی سے رہنمائی کرنا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شَافِياً مِنَ ٱلجَهَالَةِ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604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shafi</a:t>
            </a:r>
            <a:r>
              <a:rPr lang="en-IN" sz="2400" i="1" dirty="0" err="1">
                <a:solidFill>
                  <a:srgbClr val="0070C0"/>
                </a:solidFill>
              </a:rPr>
              <a:t>`an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aljahalati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healing from ignorance.</a:t>
            </a:r>
          </a:p>
        </p:txBody>
      </p:sp>
      <p:sp>
        <p:nvSpPr>
          <p:cNvPr id="8" name="Rectangle 7"/>
          <p:cNvSpPr/>
          <p:nvPr/>
        </p:nvSpPr>
        <p:spPr>
          <a:xfrm>
            <a:off x="4381488" y="5425899"/>
            <a:ext cx="30812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جہالت سے شفا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ابْرِزْ يَا رَبِّ مُشَاهَدَتَهُ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140968"/>
            <a:ext cx="1042994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abriz ya rabbi mushahadatahu</a:t>
            </a: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my Lord, make the looking at him eminent,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4898" y="5437188"/>
            <a:ext cx="53335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کے مشاہدے کو نمایاں کر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وَثَبِّتْ قَوَاعِدَهُ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06710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thabbit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qawa`idahu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firm his bases,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1422" y="5460970"/>
            <a:ext cx="39549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غیب کو ثابت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وَٱجْعَلْنَا مِمَّنْ تَقَرُّ عَيْنُهُ بِرُؤْيَتِهِ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56" y="2928934"/>
            <a:ext cx="1014419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mimman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taqarru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aynuhu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biru'yatihi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us of those whose eyes are delighted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by </a:t>
            </a:r>
            <a:r>
              <a:rPr lang="en-IN" sz="3200" dirty="0">
                <a:solidFill>
                  <a:srgbClr val="0070C0"/>
                </a:solidFill>
              </a:rPr>
              <a:t>seeing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2310" y="5321825"/>
            <a:ext cx="106177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ہمیں ان لوگوں میں قرار دے جن کی آنکھیں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دیدار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سے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ٹھنڈی ہو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وَاقِمْنَا بِخِدْمَتِهِ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298175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aqimna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bikhidmatihi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employ </a:t>
            </a:r>
            <a:r>
              <a:rPr lang="en-IN" sz="3200" dirty="0">
                <a:solidFill>
                  <a:srgbClr val="0070C0"/>
                </a:solidFill>
              </a:rPr>
              <a:t>us to serve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5671" y="5297541"/>
            <a:ext cx="43348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کی خدمت پر قائم رہیں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وَتَوَفَّنَا عَلَىٰ مِلَّتِهِ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166338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tawaffana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millatihi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make us die following his creed,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63074" y="5597773"/>
            <a:ext cx="34371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ہی ملت پر اٹھانا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فَإِنَّكَ إنْ لَمْ تُعَرِّفْنِي رَسُولَكَ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856294"/>
            <a:ext cx="110014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because if You do not make me recognize Your Messenger,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8480" y="5590428"/>
            <a:ext cx="49375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اگر تو اپنے رسول کو نہ پہچنواےگا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E04198-FE7C-41A9-80DE-EAA10C726E28}"/>
              </a:ext>
            </a:extLst>
          </p:cNvPr>
          <p:cNvSpPr txBox="1"/>
          <p:nvPr/>
        </p:nvSpPr>
        <p:spPr>
          <a:xfrm>
            <a:off x="3048000" y="326865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a'innaka in lam tu`arrifni rasulaka</a:t>
            </a:r>
            <a:endParaRPr lang="en-IN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وَٱحْشُرْنَا فِي زُمْرَتِهِ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07181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ihshurna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zumratihi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include us with his group.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04666" y="5373216"/>
            <a:ext cx="51539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ہی گروہ میں محشور کرنا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95400" y="1449310"/>
            <a:ext cx="1025667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اعِذْهُ مِنْ شَرِّ جَمِيعِ مَا خَلَقْتَ وَذَرَاْتَ</a:t>
            </a:r>
            <a:endParaRPr lang="en-US" sz="88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1918" y="3220317"/>
            <a:ext cx="11811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allahumma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a`idhhu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sharri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jami`i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khalaqta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dhara'ta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         O Allah, protect him against the evil of all that which</a:t>
            </a:r>
          </a:p>
          <a:p>
            <a:r>
              <a:rPr lang="en-IN" sz="3200" dirty="0">
                <a:solidFill>
                  <a:srgbClr val="0070C0"/>
                </a:solidFill>
              </a:rPr>
              <a:t>                           You have created, made,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8785" y="5517232"/>
            <a:ext cx="100944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یا انہیں تمام مخلوقات کے شر سے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محفوظ رکھنا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جن کو تو نے خلق کیا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وَبَرَاْتَ وَانْشَاْتَ وَصَوَّرْتَ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16482"/>
            <a:ext cx="1035851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bara'ta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ansha'ta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sawwarta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originated</a:t>
            </a:r>
            <a:r>
              <a:rPr lang="en-IN" sz="3200" dirty="0">
                <a:solidFill>
                  <a:srgbClr val="0070C0"/>
                </a:solidFill>
              </a:rPr>
              <a:t>, fashioned, and formed.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63795" y="5462505"/>
            <a:ext cx="3464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ایجاد کیا تصویر کشی کی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وَٱحْفَظْهُ مِنْ بَيْنِ يَدَيْهِ وَمِنْ خَلْفِهِ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52562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ihfazhu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bayni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yadayhi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khalfihi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Safeguard </a:t>
            </a:r>
            <a:r>
              <a:rPr lang="en-IN" sz="3200" dirty="0">
                <a:solidFill>
                  <a:srgbClr val="0070C0"/>
                </a:solidFill>
              </a:rPr>
              <a:t>him from his front and back,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97080" y="5383381"/>
            <a:ext cx="41120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کی انہیں سامنے سے پیچھے سے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وَعَنْ يَمِينِهِ وَعَنْ شِمَالِهِ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20658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yaminihi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shimalihi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his </a:t>
            </a:r>
            <a:r>
              <a:rPr lang="en-IN" sz="3200" dirty="0">
                <a:solidFill>
                  <a:srgbClr val="0070C0"/>
                </a:solidFill>
              </a:rPr>
              <a:t>right and left sides,</a:t>
            </a:r>
          </a:p>
        </p:txBody>
      </p:sp>
      <p:sp>
        <p:nvSpPr>
          <p:cNvPr id="8" name="Rectangle 7"/>
          <p:cNvSpPr/>
          <p:nvPr/>
        </p:nvSpPr>
        <p:spPr>
          <a:xfrm>
            <a:off x="4858080" y="5429264"/>
            <a:ext cx="21900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داہنے بائیں سے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وَمِنْ فَوْقِهِ وَمِنْ تَحْتِهِ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2562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min </a:t>
            </a:r>
            <a:r>
              <a:rPr lang="en-IN" sz="2400" i="1" dirty="0" err="1">
                <a:solidFill>
                  <a:srgbClr val="0070C0"/>
                </a:solidFill>
              </a:rPr>
              <a:t>fawqihi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tahtihi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above and beneath him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36354" y="5373216"/>
            <a:ext cx="40334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اوپر نیچے ہر طرف سے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بِحِفْظِكَ ٱلَّذِي لاَ يَضِيعُ مَنْ حَفِظْتَهُ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66" y="3090020"/>
            <a:ext cx="108585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bihifzika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yadi`u</a:t>
            </a:r>
            <a:r>
              <a:rPr lang="en-IN" sz="2400" i="1" dirty="0">
                <a:solidFill>
                  <a:srgbClr val="0070C0"/>
                </a:solidFill>
              </a:rPr>
              <a:t> man </a:t>
            </a:r>
            <a:r>
              <a:rPr lang="en-IN" sz="2400" i="1" dirty="0" err="1">
                <a:solidFill>
                  <a:srgbClr val="0070C0"/>
                </a:solidFill>
              </a:rPr>
              <a:t>hafiztahu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 </a:t>
            </a:r>
            <a:r>
              <a:rPr lang="en-IN" sz="3200" dirty="0">
                <a:solidFill>
                  <a:srgbClr val="0070C0"/>
                </a:solidFill>
              </a:rPr>
              <a:t>Your safeguarding that will never fail to save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whomever </a:t>
            </a:r>
            <a:r>
              <a:rPr lang="en-IN" sz="3200" dirty="0">
                <a:solidFill>
                  <a:srgbClr val="0070C0"/>
                </a:solidFill>
              </a:rPr>
              <a:t>is safeguarded with it,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99456" y="5598399"/>
            <a:ext cx="9102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اپنی حفاظت میں رکھنا جس میں آنے کے بعد کوئی ظاہر نہیں ہوتا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وَٱحْفَظْ فِيهِ رَسُولَكَ وَوَصِيَّ رَسُولِكَ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6679" y="3068960"/>
            <a:ext cx="1150151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wahfaz </a:t>
            </a:r>
            <a:r>
              <a:rPr lang="en-IN" sz="2400" i="1" dirty="0" err="1">
                <a:solidFill>
                  <a:srgbClr val="0070C0"/>
                </a:solidFill>
              </a:rPr>
              <a:t>fihi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wasiyya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safeguard Your Messenger and Your Messenger’s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Successor </a:t>
            </a:r>
            <a:r>
              <a:rPr lang="en-IN" sz="3200" dirty="0">
                <a:solidFill>
                  <a:srgbClr val="0070C0"/>
                </a:solidFill>
              </a:rPr>
              <a:t>through safeguarding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99456" y="5461300"/>
            <a:ext cx="90348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وجود میں اپنے رسول اور وصی رسول کی حفاظت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عَلَيْهِمُ  وَ آلِهِ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ٱلسَّلاَمُ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246747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`</a:t>
            </a:r>
            <a:r>
              <a:rPr lang="en-IN" sz="2400" i="1" err="1">
                <a:solidFill>
                  <a:srgbClr val="0070C0"/>
                </a:solidFill>
              </a:rPr>
              <a:t>alayhimu</a:t>
            </a:r>
            <a:r>
              <a:rPr lang="en-IN" sz="2400" i="1">
                <a:solidFill>
                  <a:srgbClr val="0070C0"/>
                </a:solidFill>
              </a:rPr>
              <a:t> </a:t>
            </a:r>
            <a:r>
              <a:rPr lang="en-US" sz="2400" i="1">
                <a:solidFill>
                  <a:srgbClr val="0070C0"/>
                </a:solidFill>
              </a:rPr>
              <a:t>wa aalehe </a:t>
            </a:r>
            <a:r>
              <a:rPr lang="en-IN" sz="2400" i="1">
                <a:solidFill>
                  <a:srgbClr val="0070C0"/>
                </a:solidFill>
              </a:rPr>
              <a:t>alssalamu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peace </a:t>
            </a:r>
            <a:r>
              <a:rPr lang="en-IN" sz="3200" dirty="0">
                <a:solidFill>
                  <a:srgbClr val="0070C0"/>
                </a:solidFill>
              </a:rPr>
              <a:t>be upon them.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3412" y="5279541"/>
            <a:ext cx="30764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سب پر میرا سلام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وَمُدَّ فِي عُمْرِهِ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allahumma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mudda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umrihi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extend his lifetime,</a:t>
            </a:r>
          </a:p>
        </p:txBody>
      </p:sp>
      <p:sp>
        <p:nvSpPr>
          <p:cNvPr id="8" name="Rectangle 7"/>
          <p:cNvSpPr/>
          <p:nvPr/>
        </p:nvSpPr>
        <p:spPr>
          <a:xfrm>
            <a:off x="4059681" y="5451216"/>
            <a:ext cx="36439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کی عمر دراز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لَمْ اعْرِفْ حُجَّتَكَ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68556" y="3746007"/>
            <a:ext cx="69532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not recognize Your Argument.</a:t>
            </a:r>
          </a:p>
        </p:txBody>
      </p:sp>
      <p:sp>
        <p:nvSpPr>
          <p:cNvPr id="8" name="Rectangle 7"/>
          <p:cNvSpPr/>
          <p:nvPr/>
        </p:nvSpPr>
        <p:spPr>
          <a:xfrm>
            <a:off x="2861168" y="5326410"/>
            <a:ext cx="62135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تومیں تیری حجت کو بھی نہ پہچان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سکوں گ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17A7E1-9888-4527-AC8C-B6575FAB666F}"/>
              </a:ext>
            </a:extLst>
          </p:cNvPr>
          <p:cNvSpPr txBox="1"/>
          <p:nvPr/>
        </p:nvSpPr>
        <p:spPr>
          <a:xfrm>
            <a:off x="2833654" y="3195631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lam a`rif hujjataka</a:t>
            </a:r>
            <a:endParaRPr lang="en-IN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وَزِدْ فِي اجَلِهِ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88249" y="3252562"/>
            <a:ext cx="921550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zid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ajalihi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increase </a:t>
            </a:r>
            <a:r>
              <a:rPr lang="en-IN" sz="3200" dirty="0">
                <a:solidFill>
                  <a:srgbClr val="0070C0"/>
                </a:solidFill>
              </a:rPr>
              <a:t>the period of his life,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1744" y="5364452"/>
            <a:ext cx="3926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مدت میں اضافہ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وَاعِنْهُ عَلَىٰ مَا وَلَّيْتَهُ وَٱسْتَرْعَيْتَهُ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2780928"/>
            <a:ext cx="108585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a`inhu</a:t>
            </a:r>
            <a:r>
              <a:rPr lang="en-IN" sz="2400" i="1" dirty="0">
                <a:solidFill>
                  <a:srgbClr val="0070C0"/>
                </a:solidFill>
              </a:rPr>
              <a:t> `ala ma </a:t>
            </a:r>
            <a:r>
              <a:rPr lang="en-IN" sz="2400" i="1" dirty="0" err="1">
                <a:solidFill>
                  <a:srgbClr val="0070C0"/>
                </a:solidFill>
              </a:rPr>
              <a:t>wallaytahu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istar`aytahu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help </a:t>
            </a:r>
            <a:r>
              <a:rPr lang="en-IN" sz="3200" dirty="0">
                <a:solidFill>
                  <a:srgbClr val="0070C0"/>
                </a:solidFill>
              </a:rPr>
              <a:t>him undertake that which You have entrusted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 </a:t>
            </a:r>
            <a:r>
              <a:rPr lang="en-IN" sz="3200" dirty="0">
                <a:solidFill>
                  <a:srgbClr val="0070C0"/>
                </a:solidFill>
              </a:rPr>
              <a:t>him and put under his supervision,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9585" y="5071793"/>
            <a:ext cx="118824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جو کام ان کے سپرد کیا ہے اور جس کا ذمہ دار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بنایا ہے</a:t>
            </a:r>
            <a:endParaRPr lang="ar-OM" sz="480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 پر ان کی مدد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وَزِدْ فِي كَرَامَتِكَ لَهُ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2562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zid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karamatika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increase Your </a:t>
            </a:r>
            <a:r>
              <a:rPr lang="en-IN" sz="3200" dirty="0" err="1">
                <a:solidFill>
                  <a:srgbClr val="0070C0"/>
                </a:solidFill>
              </a:rPr>
              <a:t>honor</a:t>
            </a:r>
            <a:r>
              <a:rPr lang="en-IN" sz="3200" dirty="0">
                <a:solidFill>
                  <a:srgbClr val="0070C0"/>
                </a:solidFill>
              </a:rPr>
              <a:t> to him.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50808" y="5279541"/>
            <a:ext cx="40543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کرامت میں اضافہ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فَإِنَّهُ ٱلْهَادِيُ ٱلْمَهْدِيُّ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321037"/>
            <a:ext cx="964413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fa'innahu </a:t>
            </a:r>
            <a:r>
              <a:rPr lang="en-IN" sz="2400" i="1" dirty="0" err="1">
                <a:solidFill>
                  <a:srgbClr val="0070C0"/>
                </a:solidFill>
              </a:rPr>
              <a:t>alhadi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almahdiyyu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	Verily</a:t>
            </a:r>
            <a:r>
              <a:rPr lang="en-IN" sz="3200" dirty="0">
                <a:solidFill>
                  <a:srgbClr val="0070C0"/>
                </a:solidFill>
              </a:rPr>
              <a:t>, he is the guide, the well-guided,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38612" y="5371466"/>
            <a:ext cx="31838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کی وہ ہادی مہدی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وَٱلْقَائِمُ ٱلْمُهْتَدِي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81751"/>
            <a:ext cx="1181104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alqa'imu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almuhtadi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assumer (of the mission entrusted with him),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rightly guided,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7768" y="5514132"/>
            <a:ext cx="35397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قائم اور ہدایت یافتہ ہیں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وَٱلطَّاهِرُ ٱلتَّقِيُّ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3105372"/>
            <a:ext cx="9144000" cy="1000132"/>
          </a:xfrm>
        </p:spPr>
        <p:txBody>
          <a:bodyPr/>
          <a:lstStyle/>
          <a:p>
            <a:r>
              <a:rPr lang="en-IN" sz="2400">
                <a:solidFill>
                  <a:srgbClr val="0070C0"/>
                </a:solidFill>
              </a:rPr>
              <a:t>wa </a:t>
            </a:r>
            <a:r>
              <a:rPr lang="en-IN" sz="2400" dirty="0" err="1">
                <a:solidFill>
                  <a:srgbClr val="0070C0"/>
                </a:solidFill>
              </a:rPr>
              <a:t>alttahiru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alttaqiyyu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dirty="0">
              <a:solidFill>
                <a:srgbClr val="0070C0"/>
              </a:solidFill>
            </a:endParaRPr>
          </a:p>
          <a:p>
            <a:r>
              <a:rPr lang="en-IN" dirty="0">
                <a:solidFill>
                  <a:srgbClr val="0070C0"/>
                </a:solidFill>
              </a:rPr>
              <a:t>the immaculate, the pious,</a:t>
            </a:r>
          </a:p>
          <a:p>
            <a:br>
              <a:rPr lang="en-IN" dirty="0">
                <a:solidFill>
                  <a:srgbClr val="0070C0"/>
                </a:solidFill>
              </a:rPr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9677" y="5429264"/>
            <a:ext cx="17668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طاہر و تقی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ٱلزَّكِيُّ ٱلنَّقِيُّ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42900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>
                <a:solidFill>
                  <a:srgbClr val="0070C0"/>
                </a:solidFill>
              </a:rPr>
              <a:t>alzzakiyyu </a:t>
            </a:r>
            <a:r>
              <a:rPr lang="en-IN" sz="2400" dirty="0" err="1">
                <a:solidFill>
                  <a:srgbClr val="0070C0"/>
                </a:solidFill>
              </a:rPr>
              <a:t>alnnaqiyyu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pure, the refined,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5059153" y="5407596"/>
            <a:ext cx="16450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ذكی وا نقی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ٱلرَّضِيُّ ٱلْمَرْضِيُّ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52562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alrradiyyu </a:t>
            </a:r>
            <a:r>
              <a:rPr lang="en-IN" sz="2400" i="1" dirty="0" err="1">
                <a:solidFill>
                  <a:srgbClr val="0070C0"/>
                </a:solidFill>
              </a:rPr>
              <a:t>almardiyyu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pleased, the satisfied,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4667240" y="5301208"/>
            <a:ext cx="22910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رضی و مرضی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ٱلصَّابِرُ ٱلشَّكُورُ ٱلْمُجْتَهِدُ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183241"/>
            <a:ext cx="108585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alssabiru </a:t>
            </a:r>
            <a:r>
              <a:rPr lang="en-IN" sz="2400" i="1" dirty="0" err="1">
                <a:solidFill>
                  <a:srgbClr val="0070C0"/>
                </a:solidFill>
              </a:rPr>
              <a:t>alshshakuru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almujtahidu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serene, the thankful, and the hard-working.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67108" y="5429264"/>
            <a:ext cx="38763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صابر و شاکر اور محنتی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وَلاَ تَسْلُبْنَا ٱلْيَقِينَ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3033518"/>
            <a:ext cx="110728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taslubna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alyaqina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do not deprive us of our strong faith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155649" name="Rectangle 1"/>
          <p:cNvSpPr>
            <a:spLocks noChangeArrowheads="1"/>
          </p:cNvSpPr>
          <p:nvPr/>
        </p:nvSpPr>
        <p:spPr bwMode="auto">
          <a:xfrm>
            <a:off x="2279576" y="5279541"/>
            <a:ext cx="70407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abic Typesetting" panose="03020402040406030203" pitchFamily="66" charset="-78"/>
                <a:ea typeface="Calibri" pitchFamily="34" charset="0"/>
                <a:cs typeface="Arabic Typesetting" panose="03020402040406030203" pitchFamily="66" charset="-78"/>
              </a:rPr>
              <a:t>خدایا ہمیں ہمارے مضبوط ایمان سے محروم نہ رکھنا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عَرِّفْنِي حُجَّتَكَ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9786" y="4003226"/>
            <a:ext cx="69532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make me recognize Your Argument,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2860773" y="5316035"/>
            <a:ext cx="58512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اپنی حجت کی معرفت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A27FA0-F96C-40AD-9A39-B734F0FB294A}"/>
              </a:ext>
            </a:extLst>
          </p:cNvPr>
          <p:cNvSpPr txBox="1"/>
          <p:nvPr/>
        </p:nvSpPr>
        <p:spPr>
          <a:xfrm>
            <a:off x="2887956" y="3146566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`arrifni hujjataka</a:t>
            </a:r>
            <a:endParaRPr lang="en-IN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لِطُولِ ٱلامَدِ فِي غَيْبَتِهِ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033518"/>
            <a:ext cx="110014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lituli al-amadi fi ghaybatihi</a:t>
            </a: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because </a:t>
            </a:r>
            <a:r>
              <a:rPr lang="en-IN" sz="3200" dirty="0">
                <a:solidFill>
                  <a:srgbClr val="0070C0"/>
                </a:solidFill>
              </a:rPr>
              <a:t>of his long-lasting occultation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01173" y="5279541"/>
            <a:ext cx="34467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غیبت کے طول کی بنا پر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وَٱنْقِطَاعِ خَبَرِهِ عَنَّا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8597" y="3277494"/>
            <a:ext cx="105489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inqita`i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khabarihi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anna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disconnection between him and us.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89813" y="5381823"/>
            <a:ext cx="47836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انکی کسی خبر کے نہ آنے کی بنا پر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تُنْسِنَا ذِكْرَهُ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22" y="3080819"/>
            <a:ext cx="10930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tunsina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dhikrahu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	Do not make us forget to mention him [constantly],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152577" name="Rectangle 1"/>
          <p:cNvSpPr>
            <a:spLocks noChangeArrowheads="1"/>
          </p:cNvSpPr>
          <p:nvPr/>
        </p:nvSpPr>
        <p:spPr bwMode="auto">
          <a:xfrm>
            <a:off x="3888159" y="5279541"/>
            <a:ext cx="39869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abic Typesetting" panose="03020402040406030203" pitchFamily="66" charset="-78"/>
                <a:ea typeface="Calibri" pitchFamily="34" charset="0"/>
                <a:cs typeface="Arabic Typesetting" panose="03020402040406030203" pitchFamily="66" charset="-78"/>
              </a:rPr>
              <a:t>اس </a:t>
            </a:r>
            <a:r>
              <a:rPr kumimoji="0" lang="ar-SA" sz="4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abic Typesetting" panose="03020402040406030203" pitchFamily="66" charset="-78"/>
                <a:ea typeface="Calibri" pitchFamily="34" charset="0"/>
                <a:cs typeface="Arabic Typesetting" panose="03020402040406030203" pitchFamily="66" charset="-78"/>
              </a:rPr>
              <a:t>ان کا ذکر کرنا مت بھولنا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وَٱنْتِظَارَهُ وَٱلإِيـمَانَ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080819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>
                <a:solidFill>
                  <a:srgbClr val="0070C0"/>
                </a:solidFill>
              </a:rPr>
              <a:t> 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intizarahu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wal-imana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to expect him, to believe in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83350" y="5383381"/>
            <a:ext cx="39966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انتظار ان پر ایمان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وَقُوَّةَ ٱلْيَقِينِ فِي ظُهُورِهِ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64481" y="3159310"/>
            <a:ext cx="783434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quwwata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alyaqini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zuhurihi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to </a:t>
            </a:r>
            <a:r>
              <a:rPr lang="en-IN" sz="3200" dirty="0">
                <a:solidFill>
                  <a:srgbClr val="0070C0"/>
                </a:solidFill>
              </a:rPr>
              <a:t>enjoy strong faith in his advent,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45546" y="5405333"/>
            <a:ext cx="36150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ظہور کا محکم یقین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وَٱلدُّعَاءَ لَهُ وَٱلصَّلاَةَ عَلَيْهِ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205791"/>
            <a:ext cx="102870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alddu`a'a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r>
              <a:rPr lang="en-IN" sz="2400" i="1" dirty="0">
                <a:solidFill>
                  <a:srgbClr val="0070C0"/>
                </a:solidFill>
              </a:rPr>
              <a:t> w </a:t>
            </a:r>
            <a:r>
              <a:rPr lang="en-IN" sz="2400" i="1" dirty="0" err="1">
                <a:solidFill>
                  <a:srgbClr val="0070C0"/>
                </a:solidFill>
              </a:rPr>
              <a:t>alssalata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to pray You for him, and to invoke Your blessings on him</a:t>
            </a:r>
          </a:p>
        </p:txBody>
      </p:sp>
      <p:sp>
        <p:nvSpPr>
          <p:cNvPr id="8" name="Rectangle 7"/>
          <p:cNvSpPr/>
          <p:nvPr/>
        </p:nvSpPr>
        <p:spPr>
          <a:xfrm>
            <a:off x="1023902" y="5434448"/>
            <a:ext cx="92913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حق میں دعا اور ان پر صلوات سے ہم کو غافل نہ ہونے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يُقَنِّطَنَا طُولُ غَيْبَتِهِ مِنْ قِيَامِهِ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061337"/>
            <a:ext cx="107157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yuqannitana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tulu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ghaybatihi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qiyamihi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his long-lasting occultation will never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us despair of his advent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5560" y="5569716"/>
            <a:ext cx="69477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تاکہ طول غیبت ان کے قیام سے مایوس نہ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وَيَكُونَ يَقِينُنَا فِي ذٰلِكَ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9008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yakuna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yaqinuna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our faith in this will be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67608" y="5403321"/>
            <a:ext cx="62135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ہمارا یقین ان کی غیبت میں ویسا ہی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كَيَقِينِنَا فِي قِيَامِ رَسُولِكَ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5340" y="3166018"/>
            <a:ext cx="985844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kayaqinina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qiyami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just like our faith in the advent of Your Messenger,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5680" y="5412041"/>
            <a:ext cx="49648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جیسا کہ رسول کے قیام کا یقین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صَلَوَاتُكَ عَلَيْهِ وَآلِهِ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9654" y="3033518"/>
            <a:ext cx="978700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salawatuka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peace be upon him and his Household,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1696" y="5279541"/>
            <a:ext cx="3199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سب پر میرا سلام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فَإنَّكَ إنْ لَمْ تُعَرِّفْنِي حُجَّتَكَ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850" y="4064781"/>
            <a:ext cx="11668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i="1">
                <a:solidFill>
                  <a:srgbClr val="0070C0"/>
                </a:solidFill>
              </a:rPr>
              <a:t>                 </a:t>
            </a:r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because if You do not make me recognize Your Argument,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170359" y="5500702"/>
            <a:ext cx="58512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اپنی حجت کی معرفت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0903B0-2A0E-45E1-B0D5-4E812CE08343}"/>
              </a:ext>
            </a:extLst>
          </p:cNvPr>
          <p:cNvSpPr txBox="1"/>
          <p:nvPr/>
        </p:nvSpPr>
        <p:spPr>
          <a:xfrm>
            <a:off x="3599322" y="3252744"/>
            <a:ext cx="51362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i="1">
                <a:solidFill>
                  <a:srgbClr val="0070C0"/>
                </a:solidFill>
              </a:rPr>
              <a:t>fa'innaka in lam tu`arrifni hujjataka</a:t>
            </a:r>
            <a:endParaRPr lang="en-IN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وَمَا جَاءَ بِهِ مِنْ وَحْيِكَ وَتَنْزِيلِكَ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084" y="2997409"/>
            <a:ext cx="112872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ma </a:t>
            </a:r>
            <a:r>
              <a:rPr lang="en-IN" sz="2400" i="1" dirty="0" err="1">
                <a:solidFill>
                  <a:srgbClr val="0070C0"/>
                </a:solidFill>
              </a:rPr>
              <a:t>ja'a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wahyika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tanzilika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2800" dirty="0">
                <a:solidFill>
                  <a:srgbClr val="0070C0"/>
                </a:solidFill>
              </a:rPr>
              <a:t>and [just like our faith in] all that which has been conveyed by him to us through Your Revelation and Divine communication.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3524232" y="5286388"/>
            <a:ext cx="44230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وحی و تنزیل کے ذریعے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وَقَوِّ قُلُوبَنَا عَلَىٰ ٱلإيـمَانِ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28" y="3026438"/>
            <a:ext cx="111443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	allahumma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qawwi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qulubana</a:t>
            </a:r>
            <a:r>
              <a:rPr lang="en-IN" sz="2400" i="1" dirty="0">
                <a:solidFill>
                  <a:srgbClr val="0070C0"/>
                </a:solidFill>
              </a:rPr>
              <a:t> `ala al-</a:t>
            </a:r>
            <a:r>
              <a:rPr lang="en-IN" sz="2400" i="1" dirty="0" err="1">
                <a:solidFill>
                  <a:srgbClr val="0070C0"/>
                </a:solidFill>
              </a:rPr>
              <a:t>imani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make our hearts believe in him unshakably</a:t>
            </a:r>
          </a:p>
        </p:txBody>
      </p:sp>
      <p:sp>
        <p:nvSpPr>
          <p:cNvPr id="8" name="Rectangle 7"/>
          <p:cNvSpPr/>
          <p:nvPr/>
        </p:nvSpPr>
        <p:spPr>
          <a:xfrm>
            <a:off x="2063552" y="5297541"/>
            <a:ext cx="73581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ہمارے دلوں کو قوت دے کے ان پر ایمان رکھیں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تَسْلُكَ بِنَا عَلَىٰ يَدِهِ مِنْهَاجَ ٱلْهُدَىٰ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24" y="3185732"/>
            <a:ext cx="992988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tasluka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bina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yadihi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minhaja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alhuda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 will lead us, at his hands, to the path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true guidance,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79576" y="5366274"/>
            <a:ext cx="67136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ہمیں ان کے ہاتھوں ہدایت کے راستے پر چلا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وَٱلْمَحَجَّةَ ٱلْعُظْمَ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1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almahajjata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al`uzma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greatest destination,</a:t>
            </a:r>
          </a:p>
        </p:txBody>
      </p:sp>
      <p:sp>
        <p:nvSpPr>
          <p:cNvPr id="8" name="Rectangle 7"/>
          <p:cNvSpPr/>
          <p:nvPr/>
        </p:nvSpPr>
        <p:spPr>
          <a:xfrm>
            <a:off x="4932620" y="5229200"/>
            <a:ext cx="20409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بڑی دلیل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وَٱلطَّرِيقَةَ ٱلْوُسْطَىٰ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7223" y="3205791"/>
            <a:ext cx="54004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alttariqata alwusta</a:t>
            </a: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the moderate way.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0529" y="5013765"/>
            <a:ext cx="25651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درمیانی راستہ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وَقَوِّنَا عَلَىٰ طَاعَتِهِ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080819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qawwina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ta`atihi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Grant us strength to obey him,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35760" y="5279541"/>
            <a:ext cx="36824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اطاعت کی قوت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وَثَبِّتْنَا عَلَىٰ مُشَايَعَتِهِ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2728" y="316675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thabbitna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mushaya`atihi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make us firm in supporting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85806" y="5297541"/>
            <a:ext cx="47916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اتباع پر ثابت قدم رکھنا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وَٱجْعَلْنَا فِي حِزْبِهِ وَاعْوَانِهِ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213742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ij`alna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hizbihi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a`wanihi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include us with his party, backers,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39616" y="5459765"/>
            <a:ext cx="61670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ہمیں ان کے گروہ ان کی اعوان میں قرار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وَانْصَارِهِ وَٱلرَّاضِينَ بِفِعْلِهِ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205791"/>
            <a:ext cx="111443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ansarihi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alrradina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bifi`lihi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allies</a:t>
            </a:r>
            <a:r>
              <a:rPr lang="en-IN" sz="3200" dirty="0">
                <a:solidFill>
                  <a:srgbClr val="0070C0"/>
                </a:solidFill>
              </a:rPr>
              <a:t>, and those satisfied with his deed.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59496" y="5429264"/>
            <a:ext cx="84417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انصار اور ان کے عمل سے راضی رہنے والوں میں قرار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تَسْلُبْنَا ذٰلِكَ فِي حَيَاتِنَا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167438" y="428604"/>
            <a:ext cx="3715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b="1" dirty="0" err="1">
                <a:solidFill>
                  <a:srgbClr val="00823B"/>
                </a:solidFill>
              </a:rPr>
              <a:t>Dua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Marefat-Allahumma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 dirty="0" err="1">
                <a:solidFill>
                  <a:srgbClr val="00823B"/>
                </a:solidFill>
              </a:rPr>
              <a:t>Arrifni</a:t>
            </a:r>
            <a:endParaRPr lang="en-IN" b="1" dirty="0">
              <a:solidFill>
                <a:srgbClr val="00823B"/>
              </a:solidFill>
            </a:endParaRPr>
          </a:p>
          <a:p>
            <a:pPr algn="ctr"/>
            <a:r>
              <a:rPr lang="en-IN" b="1" dirty="0">
                <a:solidFill>
                  <a:srgbClr val="00823B"/>
                </a:solidFill>
              </a:rPr>
              <a:t>Imam </a:t>
            </a:r>
            <a:r>
              <a:rPr lang="en-IN" b="1" dirty="0" err="1">
                <a:solidFill>
                  <a:srgbClr val="00823B"/>
                </a:solidFill>
              </a:rPr>
              <a:t>Mahdi</a:t>
            </a:r>
            <a:r>
              <a:rPr lang="en-IN" b="1" dirty="0">
                <a:solidFill>
                  <a:srgbClr val="00823B"/>
                </a:solidFill>
              </a:rPr>
              <a:t> </a:t>
            </a:r>
            <a:r>
              <a:rPr lang="en-IN" b="1">
                <a:solidFill>
                  <a:srgbClr val="00823B"/>
                </a:solidFill>
              </a:rPr>
              <a:t>(ajtfs)</a:t>
            </a:r>
            <a:endParaRPr lang="en-US" sz="18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3753" y="3205791"/>
            <a:ext cx="96441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taslubna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hayatina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Do </a:t>
            </a:r>
            <a:r>
              <a:rPr lang="en-IN" sz="3200" dirty="0">
                <a:solidFill>
                  <a:srgbClr val="0070C0"/>
                </a:solidFill>
              </a:rPr>
              <a:t>not deprive us of so during our lifetimes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279576" y="5429264"/>
            <a:ext cx="68868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اسے ہماری زندگی میں ہم سے دور نہ کر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18423</TotalTime>
  <Words>8444</Words>
  <Application>Microsoft Office PowerPoint</Application>
  <PresentationFormat>Widescreen</PresentationFormat>
  <Paragraphs>2195</Paragraphs>
  <Slides>230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230</vt:i4>
      </vt:variant>
    </vt:vector>
  </HeadingPairs>
  <TitlesOfParts>
    <vt:vector size="235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اَللّٰهُمَّ عَرِّفْنِىْ نَفْسَك</vt:lpstr>
      <vt:lpstr>فَإنَّكَ إنْ لَمْ تُعَرِّفْنِي نَفْسَكَ</vt:lpstr>
      <vt:lpstr>لَمْ اعْرِفْ رَسُولَكَ</vt:lpstr>
      <vt:lpstr>اَللَّهُمَّ عَرِّفْنِي رَسُولَكَ</vt:lpstr>
      <vt:lpstr>فَإِنَّكَ إنْ لَمْ تُعَرِّفْنِي رَسُولَكَ</vt:lpstr>
      <vt:lpstr>لَمْ اعْرِفْ حُجَّتَكَ</vt:lpstr>
      <vt:lpstr>اَللَّهُمَّ عَرِّفْنِي حُجَّتَكَ</vt:lpstr>
      <vt:lpstr>فَإنَّكَ إنْ لَمْ تُعَرِّفْنِي حُجَّتَكَ</vt:lpstr>
      <vt:lpstr>ضَلَلْتُ عَنْ دِينِي</vt:lpstr>
      <vt:lpstr>اَللَّهُمَّ لاَ تُمِتْنِي مِيتَةً جَاهِلِيَّةً</vt:lpstr>
      <vt:lpstr>وَلاَ تُزِغْ قَلْبِي بَعْدَ إذْ هَدَيْتَنِي</vt:lpstr>
      <vt:lpstr>اَللَّهُمَّ فَكَمَا هَدَيْتَنِي لِوِلاَيَةِ مَنْ فَرَضْتَ عَلَيَّ طَاعَتَهُ</vt:lpstr>
      <vt:lpstr>مِنْ وِلاَيَةِ وُلاَةِ امْرِكَ بَعْدَ رَسُولِكَ</vt:lpstr>
      <vt:lpstr>صَلَوَاتُكَ عَلَيْهِ وَآلِهِ</vt:lpstr>
      <vt:lpstr>حَتَّىٰ وَالَيْتُ وُلاَةَ امْرِكَ</vt:lpstr>
      <vt:lpstr>امِيرَ ٱلْمُؤْمِنِينَ وعَلِیَّ بْنَ أَبِی طَالِبٍ ٱلْحَسَنَ وَٱلْحُسَيْنَ</vt:lpstr>
      <vt:lpstr>وَعَلِيّاً وَمُحَمَّداً وَجَعْفَراً</vt:lpstr>
      <vt:lpstr>وَمُوسَىٰ وَعَلِيّاً وَمُحَمَّداً</vt:lpstr>
      <vt:lpstr>وَعَلِيّاً وَٱلْحَسَنَ وَٱلْحُجَّةَ ٱلْقَائِمَ ٱلْمَهْدِيَّ</vt:lpstr>
      <vt:lpstr>صَلَوَاتُكَ عَلَيْهِمْ اجْمَعِينَ</vt:lpstr>
      <vt:lpstr>اَللَّهُمَّ فَثَبِّتْنِي عَلَىٰ دِينِكَ</vt:lpstr>
      <vt:lpstr>وَٱسْتَعْمِلْنِي بِطَاعَتِكَ</vt:lpstr>
      <vt:lpstr>وَلَيِّنْ قَلْبِي لِوَلِيِّ امْرِكَ</vt:lpstr>
      <vt:lpstr>وَعَافِنِي مِمَّا ٱمْتَحَنْتَ بِهِ خَلْقَكَ</vt:lpstr>
      <vt:lpstr>وَثَبِّتْنِي عَلَىٰ طَاعَةِ وَلِيِّ امْرِكَ</vt:lpstr>
      <vt:lpstr>ٱلَّذِي سَتَرْتَهُ عَنْ خَلْقِكَ</vt:lpstr>
      <vt:lpstr>فَبِـإِذْنِكَ غَـابَ عَنْ بَرِيَّتِـكَ</vt:lpstr>
      <vt:lpstr>وَامْرَكَ يَنْتَظِرُ</vt:lpstr>
      <vt:lpstr>وَانْتَ ٱلْعَالِمُ غَيْرُ ٱلْمُعَلَّمِ</vt:lpstr>
      <vt:lpstr>بِٱلْوَقْتِ الَّذِي فِيهِ صَلاَحُ امْرِ وَلِيِّكَ</vt:lpstr>
      <vt:lpstr>فِي ٱلإِذْنِ لَهُ بِإِظْهَارِ امْرِهِ</vt:lpstr>
      <vt:lpstr>وَكَشْفِ سِرِّهِ</vt:lpstr>
      <vt:lpstr>فَصَبِّرْنِي عَلَىٰ ذٰلِكَ</vt:lpstr>
      <vt:lpstr>حَتَّىٰ لاَ احِبَّ تَعْجِيلَ مَا اخَّرْتَ</vt:lpstr>
      <vt:lpstr>وَلاَ تَاْخِيرَ مَا عَجَّلْتَ</vt:lpstr>
      <vt:lpstr>وَلاَ اكْشِفَ مَا سَتَرْتَ</vt:lpstr>
      <vt:lpstr>وَلاَ ابْحَثَ عَمَّا كَتَمْتَ</vt:lpstr>
      <vt:lpstr>وَلاَ انَازِعَكَ فِي تَدْبِيرِكَ</vt:lpstr>
      <vt:lpstr>وَلاَ اقُولَ لِمَ وَكَيْفَ</vt:lpstr>
      <vt:lpstr>وَمَا بَالُ وَلِيِّ ٱلامْرِ لاَ يَظْهَرُ</vt:lpstr>
      <vt:lpstr>وَقَدِ ٱمْتَلَاتِ ٱلارْضُ مِنَ ٱلجَوْرِ</vt:lpstr>
      <vt:lpstr>وَافَوِّضَ امُورِي كُلَّهَا إِلَيْكَ</vt:lpstr>
      <vt:lpstr>اَللَّهُمَّ إنِّي اسْالُكَ انْ تُرِيَنِي وَلِيَّ ٱلامْرِ</vt:lpstr>
      <vt:lpstr>ظَاهِراً نَافِذَ ٱلامْرِ</vt:lpstr>
      <vt:lpstr>مَعَ عِلْمِي بِانَّ لَكَ ٱلسُّلْطَانَ وَٱلْقُدْرَةَ</vt:lpstr>
      <vt:lpstr>وَٱلْبُرْهَانَ وَٱلْحُجَّةَ</vt:lpstr>
      <vt:lpstr>وَٱلْمَشِيَّةَ وَٱلْحَوْلَ وَٱلْقُوَّةَ</vt:lpstr>
      <vt:lpstr>فَٱفْعَلْ ذٰلِكَ بِي وَبِجَمِيعِ ٱلْمُؤْمِنِينَ</vt:lpstr>
      <vt:lpstr>حَتَّىٰ نَنْظُرَ إلَىٰ وَلِيِّكَ صَلَوَاتُكَ عَلَيْهِ</vt:lpstr>
      <vt:lpstr>ظَاهِرَ ٱلْمَقَالَةِ</vt:lpstr>
      <vt:lpstr>وَاضِحَ ٱلدِّلاَلَةِ</vt:lpstr>
      <vt:lpstr>هَادِياً مِنَ ٱلضَّلاَلَةِ</vt:lpstr>
      <vt:lpstr>شَافِياً مِنَ ٱلجَهَالَةِ</vt:lpstr>
      <vt:lpstr>ابْرِزْ يَا رَبِّ مُشَاهَدَتَهُ</vt:lpstr>
      <vt:lpstr>وَثَبِّتْ قَوَاعِدَهُ</vt:lpstr>
      <vt:lpstr>وَٱجْعَلْنَا مِمَّنْ تَقَرُّ عَيْنُهُ بِرُؤْيَتِهِ</vt:lpstr>
      <vt:lpstr>وَاقِمْنَا بِخِدْمَتِهِ</vt:lpstr>
      <vt:lpstr>وَتَوَفَّنَا عَلَىٰ مِلَّتِهِ</vt:lpstr>
      <vt:lpstr>وَٱحْشُرْنَا فِي زُمْرَتِهِ</vt:lpstr>
      <vt:lpstr>اَللَّهُمَّ اعِذْهُ مِنْ شَرِّ جَمِيعِ مَا خَلَقْتَ وَذَرَاْتَ</vt:lpstr>
      <vt:lpstr>وَبَرَاْتَ وَانْشَاْتَ وَصَوَّرْتَ</vt:lpstr>
      <vt:lpstr>وَٱحْفَظْهُ مِنْ بَيْنِ يَدَيْهِ وَمِنْ خَلْفِهِ</vt:lpstr>
      <vt:lpstr>وَعَنْ يَمِينِهِ وَعَنْ شِمَالِهِ</vt:lpstr>
      <vt:lpstr>وَمِنْ فَوْقِهِ وَمِنْ تَحْتِهِ</vt:lpstr>
      <vt:lpstr>بِحِفْظِكَ ٱلَّذِي لاَ يَضِيعُ مَنْ حَفِظْتَهُ بِهِ</vt:lpstr>
      <vt:lpstr>وَٱحْفَظْ فِيهِ رَسُولَكَ وَوَصِيَّ رَسُولِكَ</vt:lpstr>
      <vt:lpstr>عَلَيْهِمُ  وَ آلِهِ ٱلسَّلاَمُ</vt:lpstr>
      <vt:lpstr>اَللَّهُمَّ وَمُدَّ فِي عُمْرِهِ</vt:lpstr>
      <vt:lpstr>وَزِدْ فِي اجَلِهِ</vt:lpstr>
      <vt:lpstr>وَاعِنْهُ عَلَىٰ مَا وَلَّيْتَهُ وَٱسْتَرْعَيْتَهُ</vt:lpstr>
      <vt:lpstr>وَزِدْ فِي كَرَامَتِكَ لَهُ</vt:lpstr>
      <vt:lpstr>فَإِنَّهُ ٱلْهَادِيُ ٱلْمَهْدِيُّ</vt:lpstr>
      <vt:lpstr>وَٱلْقَائِمُ ٱلْمُهْتَدِي</vt:lpstr>
      <vt:lpstr>وَٱلطَّاهِرُ ٱلتَّقِيُّ</vt:lpstr>
      <vt:lpstr>ٱلزَّكِيُّ ٱلنَّقِيُّ</vt:lpstr>
      <vt:lpstr>ٱلرَّضِيُّ ٱلْمَرْضِيُّ</vt:lpstr>
      <vt:lpstr>ٱلصَّابِرُ ٱلشَّكُورُ ٱلْمُجْتَهِدُ</vt:lpstr>
      <vt:lpstr>اَللَّهُمَّ وَلاَ تَسْلُبْنَا ٱلْيَقِينَ</vt:lpstr>
      <vt:lpstr>لِطُولِ ٱلامَدِ فِي غَيْبَتِهِ</vt:lpstr>
      <vt:lpstr>وَٱنْقِطَاعِ خَبَرِهِ عَنَّا</vt:lpstr>
      <vt:lpstr>وَلاَ تُنْسِنَا ذِكْرَهُ</vt:lpstr>
      <vt:lpstr>وَٱنْتِظَارَهُ وَٱلإِيـمَانَ بِهِ</vt:lpstr>
      <vt:lpstr>وَقُوَّةَ ٱلْيَقِينِ فِي ظُهُورِهِ</vt:lpstr>
      <vt:lpstr>وَٱلدُّعَاءَ لَهُ وَٱلصَّلاَةَ عَلَيْهِ</vt:lpstr>
      <vt:lpstr>حَتَّىٰ لاَ يُقَنِّطَنَا طُولُ غَيْبَتِهِ مِنْ قِيَامِهِ</vt:lpstr>
      <vt:lpstr>وَيَكُونَ يَقِينُنَا فِي ذٰلِكَ</vt:lpstr>
      <vt:lpstr>كَيَقِينِنَا فِي قِيَامِ رَسُولِكَ</vt:lpstr>
      <vt:lpstr>صَلَوَاتُكَ عَلَيْهِ وَآلِهِ</vt:lpstr>
      <vt:lpstr>وَمَا جَاءَ بِهِ مِنْ وَحْيِكَ وَتَنْزِيلِكَ</vt:lpstr>
      <vt:lpstr>اَللَّهُمَّ وَقَوِّ قُلُوبَنَا عَلَىٰ ٱلإيـمَانِ بِهِ</vt:lpstr>
      <vt:lpstr>حَتَّىٰ تَسْلُكَ بِنَا عَلَىٰ يَدِهِ مِنْهَاجَ ٱلْهُدَىٰ</vt:lpstr>
      <vt:lpstr>وَٱلْمَحَجَّةَ ٱلْعُظْمَ</vt:lpstr>
      <vt:lpstr>وَٱلطَّرِيقَةَ ٱلْوُسْطَىٰ</vt:lpstr>
      <vt:lpstr>وَقَوِّنَا عَلَىٰ طَاعَتِهِ</vt:lpstr>
      <vt:lpstr>وَثَبِّتْنَا عَلَىٰ مُشَايَعَتِهِ</vt:lpstr>
      <vt:lpstr>وَٱجْعَلْنَا فِي حِزْبِهِ وَاعْوَانِهِ</vt:lpstr>
      <vt:lpstr>وَانْصَارِهِ وَٱلرَّاضِينَ بِفِعْلِهِ</vt:lpstr>
      <vt:lpstr>وَلاَ تَسْلُبْنَا ذٰلِكَ فِي حَيَاتِنَا</vt:lpstr>
      <vt:lpstr>وَلاَ عِنْدَ وَفَاتِنَا</vt:lpstr>
      <vt:lpstr>حَتَّىٰ تَتَوَفَّانَا وَنَحْنُ عَلَىٰ ذٰلِكَ</vt:lpstr>
      <vt:lpstr>لاَ شَاكِّينَ وَلاَ نَاكِثِينَ</vt:lpstr>
      <vt:lpstr>وَلاَ مُرْتَابِينَ وَلاَ مُكَذِّبِينَ</vt:lpstr>
      <vt:lpstr>اَللَّهُمَّ عَجِّلْ فَرَجَهُ</vt:lpstr>
      <vt:lpstr>وَايِّدْهُ بِٱلنَّصْرِ</vt:lpstr>
      <vt:lpstr>وَانْصُرْ نَاصِرِيهِ</vt:lpstr>
      <vt:lpstr>وَٱخْذِلْ خَاذِلِيهِ</vt:lpstr>
      <vt:lpstr>وَدَمْدِمْ عَلَىٰ مَنْ نَصَبَ لَهُ وَكَذَّبَ بِهِ</vt:lpstr>
      <vt:lpstr>وَاظْهِرْ بِهِ ٱلْحَقَّ</vt:lpstr>
      <vt:lpstr>وَامِتْ بِهِ ٱلْجَوْرَ</vt:lpstr>
      <vt:lpstr>وَٱسْتَنْقِذْ بِهِ عِبَادَكَ ٱلْمُؤْمِنِينَ مِنَ ٱلذُّلِّ</vt:lpstr>
      <vt:lpstr>وَانْعِشْ بِهِ ٱلْبِلاَدَ</vt:lpstr>
      <vt:lpstr>وَاقْتُلْ بِهِ جَبَابِرَةَ ٱلْكُفْرِ</vt:lpstr>
      <vt:lpstr>وَٱقْصِمْ بِهِ رُؤُوسَ الضَّلاَلَةِ</vt:lpstr>
      <vt:lpstr>وَذَلِّلْ بِهِ ٱلْجَبَّارِينَ وَٱلْكَافِرِينَ</vt:lpstr>
      <vt:lpstr>وَابْرِ بِهِ ٱلْمُنَافِقِينَ وَٱلنَّاكِثِينَ</vt:lpstr>
      <vt:lpstr>وَجَمِيعِ ٱلْمُخَالِفِينَ وَٱلْمُلْحِدِينَ</vt:lpstr>
      <vt:lpstr>فِي مَشَارِقِ ٱلارْضِ وَمَغَارِبِهَا</vt:lpstr>
      <vt:lpstr>وَبَرِّهَا وَبَحْرِهَا</vt:lpstr>
      <vt:lpstr>وَسَهْلِهَا وَجَبَلِهَا</vt:lpstr>
      <vt:lpstr>حَتَّىٰ لاَ تَدَعَ مِنْهُمْ دَيَّاراً</vt:lpstr>
      <vt:lpstr>وَلاَ تُبْقِيَ لَهُمْ آثَاراً</vt:lpstr>
      <vt:lpstr>طَهِّرْ مِنْهُمْ بِلاَدَكَ</vt:lpstr>
      <vt:lpstr>وَٱشْفِ مِنْهُمْ صُدُورَ عِبَادِكَ</vt:lpstr>
      <vt:lpstr>وَجَدِّدْ بِهِ مَا ٱمْتَحَىٰ مِنْ دِينِكَ</vt:lpstr>
      <vt:lpstr>وَاصْلِحْ بِهِ مَا بُدِّلَ مِنْ حُكْمِكَ وَغُيِّرَ مِنْ سُنَّتِكَ</vt:lpstr>
      <vt:lpstr>حَتَّىٰ يَعُودَ دِينُكَ بِهِ وَعَلَىٰ يَدَيْهِ</vt:lpstr>
      <vt:lpstr>غَضّاً جَدِيداً صَحِيحاً</vt:lpstr>
      <vt:lpstr>لاَ عِوَجَ فِيهِ وَلاَ بِدْعَةَ مَعَهُ</vt:lpstr>
      <vt:lpstr>حَتَّىٰ تُطْفِئَ بِعَدْلِهِ نِيرَانَ ٱلْكَافِرِينَ</vt:lpstr>
      <vt:lpstr>فَإنَّهُ عَبْدُكَ ٱلَّذِي ٱسْتَخْلَصْتَهُ لِنَفْسِكَ</vt:lpstr>
      <vt:lpstr>وَٱرْتَضَيْتَهُ لِنُصْرَةِ دِينِكَ</vt:lpstr>
      <vt:lpstr>وَٱصْطَفَيْتَهُ بِعِلْمِكَ</vt:lpstr>
      <vt:lpstr>وَعَصَمْتَهُ مِنَ ٱلذُّنُوبِ</vt:lpstr>
      <vt:lpstr>وَبَرَّاْتَهُ مِنَ ٱلعُيُوبِ</vt:lpstr>
      <vt:lpstr>وَاطْلَعْتَهُ عَلَىٰ ٱلْغُيُوبِ</vt:lpstr>
      <vt:lpstr>وَانْعَمْتَ عَلَيْهِ</vt:lpstr>
      <vt:lpstr>وَطَهَّرْتَهُ مِنَ ٱلرِّجْسِ</vt:lpstr>
      <vt:lpstr>وَنَقَّيْتَهُ مِنَ ٱلدَّنَسِ</vt:lpstr>
      <vt:lpstr>اَللَّهُمَّ فَصَلِّ عَلَيْهِ</vt:lpstr>
      <vt:lpstr>وَعَلَىٰ آبَائِهِ ٱلائِمَّةِ ٱلطَّاهِرِينَ</vt:lpstr>
      <vt:lpstr>وَعَلَىٰ شِيعَتِهِ ٱلْمُنْتَجَبِينَ</vt:lpstr>
      <vt:lpstr>وَبَلِّغْهُمْ مِنْ آمَالِهِمْ مَا يَاْمَلُونَ</vt:lpstr>
      <vt:lpstr>وَٱجْعَلْ ذٰلِكَ مِنَّا خَالِصاً</vt:lpstr>
      <vt:lpstr>مِنْ كُلِّ شَكٍّ وَشُبْهَةٍ</vt:lpstr>
      <vt:lpstr>وَرِيَاءٍ وَسُمْعَةٍ</vt:lpstr>
      <vt:lpstr>حَتَّىٰ لاَ نُرِيدَ بِهِ غَيْرَكَ</vt:lpstr>
      <vt:lpstr>وَلاَ نَطْلُبَ بِهِ إِلاَّ وَجْهَكَ</vt:lpstr>
      <vt:lpstr>اَللَّهُمَّ إنَّا نَشْكُو إلَيْكَ فَقْدَ نَبِيِّنَا</vt:lpstr>
      <vt:lpstr>وَغَيْبَةَ وَلِيِّنَا</vt:lpstr>
      <vt:lpstr>وَشِدَّةَ ٱلزَّمَانِ عَلَيْنَا</vt:lpstr>
      <vt:lpstr>وَوُقُوعَ ٱلْفِتَنِ</vt:lpstr>
      <vt:lpstr>بِنَا وَتَظَاهُرَ ٱلاعْدَاءِ</vt:lpstr>
      <vt:lpstr>عَلَينَا وَكَثْرَةَ عَدُوِّنَا</vt:lpstr>
      <vt:lpstr>وَقِلَّةَ عَدَدِنَا</vt:lpstr>
      <vt:lpstr>اَللَّهُمَّ فَٱفْرُجْ ذٰلِكَ عَنَّا</vt:lpstr>
      <vt:lpstr>بِفَتْحٍ مِنْكَ تُعَجِّلُهُ</vt:lpstr>
      <vt:lpstr>وَنَصْرٍ مِنْكَ تُعِزُّهُ</vt:lpstr>
      <vt:lpstr>وَإمَامِ عَدْلٍ تُظْهِرُهُ</vt:lpstr>
      <vt:lpstr>إِلٰهَ ٱلْحَقِّ آمِينَ</vt:lpstr>
      <vt:lpstr>اَللَّهُمَّ إنَّا نَسْالُكَ</vt:lpstr>
      <vt:lpstr>انْ تَاْذَنَ لِوَلِيِّكَ فِي إِظْهَارِ عَدْلِكَ فِي ِعبَادِك</vt:lpstr>
      <vt:lpstr>وَقَتْلِ اعْدَائِكَ فِي بِلاَدِكَ</vt:lpstr>
      <vt:lpstr>حَتَّىٰ لاَ تَدَعَ لِلْجَوْرِ يَا رَبِّ دَعَامَةً إِلاَّ قَصَمْتَهَا</vt:lpstr>
      <vt:lpstr>وَلاَ بَقِيَّةً إِلاَّ اَفْنَيْتَهَا</vt:lpstr>
      <vt:lpstr>وَلاَ قُوَّةً إِلاَّ اَوْهَنْتَهَا</vt:lpstr>
      <vt:lpstr>وَلاَ رُكْناً إِلاَّ هَدَمْتَهُ</vt:lpstr>
      <vt:lpstr>وَلاَ حَدّاً إِلاَّ فَلَلْتَهُ</vt:lpstr>
      <vt:lpstr>وَلاَ سِلاَحاً إِلاَّ اَكْلَلْتَهُ</vt:lpstr>
      <vt:lpstr>وَلاَ رَايَةً إِلاَّ نَكَّسْتَهَا</vt:lpstr>
      <vt:lpstr>وَلاَ شُجَاعاً إِلاَّ قَتَلْتَهُ</vt:lpstr>
      <vt:lpstr>وَلاَ جَيْشاً إِلاَّ خَذَلْتَهُ</vt:lpstr>
      <vt:lpstr>وَٱرْمِهِمْ يَا رَبِّ بِحَجَرِكَ ٱلدَّامِغِ</vt:lpstr>
      <vt:lpstr>وَٱضْرِبْهُمْ بِسَيْفِكَ ٱلْقَاطِعِ</vt:lpstr>
      <vt:lpstr>وَبَاْسِكَ ٱلَّذِي لاَ تَرُدُّهُ عَنِ ٱلْقَوْمِ ٱلْمُجْرِمِينَ</vt:lpstr>
      <vt:lpstr>وَعَذِّبْ اعْدَاءَكَ</vt:lpstr>
      <vt:lpstr>وَاعْدَاءَ وَلِيِّكَ وَاعْدَاءَ رَسُولِكَ</vt:lpstr>
      <vt:lpstr>صَلَوَاتُكَ عَلَيْهِ وَآلِهِ</vt:lpstr>
      <vt:lpstr>بِيَدِ وَلِيِّكَ وَايْدِي عِبَادِكَ ٱلْمُؤْمِنِينَ</vt:lpstr>
      <vt:lpstr>اَللَّهُمَّ إِكْفِ وَلِيَّكَ وَحُجَّتَكَ فِي ارْضِكَ</vt:lpstr>
      <vt:lpstr>هَوْلَ عَدُوِّهِ</vt:lpstr>
      <vt:lpstr>وَكَيدَ مَنْ أرَادَهُ ( كَادَهُ)</vt:lpstr>
      <vt:lpstr>وَٱمْكُرْ بِمَنْ مَكَرَ بِهِ</vt:lpstr>
      <vt:lpstr>وَٱجْعَلْ دَائِرَةَ السَّوْءِ عَلَىٰ مَنْ ارَادِ بِهِ سُوءاً</vt:lpstr>
      <vt:lpstr>وَٱقْطَعْ عَنْهُ مَادَّتَهُمْ</vt:lpstr>
      <vt:lpstr>وَارْعِبْ لَهُ قُلُوبَهُمْ</vt:lpstr>
      <vt:lpstr>وَزَلْزِلْ اقْدَامَهُمْ</vt:lpstr>
      <vt:lpstr>وَخُذْهُمْ جَهْرَةً وَبَغْتَةً</vt:lpstr>
      <vt:lpstr>وَشَدِّدْ عَلَيْهِمْ عَذَابَكَ</vt:lpstr>
      <vt:lpstr>وَٱخْزِهِمْ فِي عِبَادِكَ</vt:lpstr>
      <vt:lpstr>وَٱلْعَنْهُمْ فِي بِلاَدِكَ</vt:lpstr>
      <vt:lpstr>وَاسْكِنْهُمْ اسْفَلَ نَارِكَ</vt:lpstr>
      <vt:lpstr>وَاحِطْ بِهِمْ اشَدَّ عَذَابِكَ</vt:lpstr>
      <vt:lpstr>وَاصْلِهِمْ نَاراً</vt:lpstr>
      <vt:lpstr>وَٱحْشُ قُبُورَ مَوْتَاهُمْ نَاراً</vt:lpstr>
      <vt:lpstr>وَاصْلِهِمْ حَرَّ نَارِكَ</vt:lpstr>
      <vt:lpstr>فَإِنَّهُمْ اضَاعُوٱ الصَّلاَةَ</vt:lpstr>
      <vt:lpstr>وَٱتَّبَعُوٱ ٱلشَّهَوَاتِ</vt:lpstr>
      <vt:lpstr>وَاضَلُّوا عِبَادَكَ وَ أَخْرَبُوا بِلادَکَ</vt:lpstr>
      <vt:lpstr>اَللَّهُمَّ وَأَحْيِ بِوَلِيِّكَ الْقُرْآنَ</vt:lpstr>
      <vt:lpstr>وَأرِنَا نُورَهُ سَرْمَداً لاَ لَيْلَ فِيهِ</vt:lpstr>
      <vt:lpstr>وَاحْيِ بِهِ ٱلْقُلُوبَ ٱلْمَيِّتَةَ</vt:lpstr>
      <vt:lpstr>وَٱشْفِ بِهِ ٱلصُّدُورَ ٱلْوَغِرَةَ</vt:lpstr>
      <vt:lpstr>وَٱجْمَعْ بِهِ ٱلاهْوَاءَ ٱلْمُخْتَلِفَةَ عَلَىٰ ٱلْحَقِّ</vt:lpstr>
      <vt:lpstr>وَاقِمْ بِهِ ٱلْحُدُودَ ٱلْمُعَطَّلَةَ</vt:lpstr>
      <vt:lpstr>وَٱلاحْكَامَ ٱلْمُهْمَلَةَ</vt:lpstr>
      <vt:lpstr>حَتَّىٰ لاَ يَبْقَىٰ حَقٌّ إِلاَّ ظَهَرَ</vt:lpstr>
      <vt:lpstr>وَلاَ عَدْلٌ إِلاَّ زَهَرَ</vt:lpstr>
      <vt:lpstr>وَٱجْعَلْنَا يَا رَبِّ مِنْ اعْوَانِهِ</vt:lpstr>
      <vt:lpstr>وَمُقَوِّيَةِ سُلْطَانِهِ</vt:lpstr>
      <vt:lpstr>وَٱلْمُؤْتَمِرِينَ لامْرِهِ</vt:lpstr>
      <vt:lpstr>وَٱلرَّاضِينَ بِفِعْلِهِ</vt:lpstr>
      <vt:lpstr>وَٱلْمُسَلِّمِينَ لاحْكَامِهِ</vt:lpstr>
      <vt:lpstr>وَمِمَّنْ لاَ حَاجَةَ بِهِ إلَىٰ ٱلتَّقِيَّةِ مِنْ خَلْقِكَ</vt:lpstr>
      <vt:lpstr>وَأنْتَ يَا رَبِّ ٱلَّذِي تَكْشِفُ ٱلضُّرَّ</vt:lpstr>
      <vt:lpstr>وَتُجِيبُ ٱلْمُضْطَرَّ إذَا دَعَاكَ</vt:lpstr>
      <vt:lpstr>وَتُنَجِّي مِنَ ٱلكَرْبِ ٱلْعَظِيمِ</vt:lpstr>
      <vt:lpstr>فَٱكْشِفِ ٱلضُّرَّ عَنْ وَلِيِّكَ</vt:lpstr>
      <vt:lpstr>وَٱجْعَلْهُ خَلِيفَةً فِي ارْضِكَ كَمَا ضَمِنْتَ لَهُ</vt:lpstr>
      <vt:lpstr>اَللَّهُمَّ وَلاَ تَجْعَلْنِي مِنْ خُصَمَاءِ آلِ مُحَمَّدٍ عَلَيْهِمُ ٱلسَّلاَمُ</vt:lpstr>
      <vt:lpstr>وَلاَ تَجْعَلْنِي مِنْ اعْدَاءِ آلِ مُحَمَّدٍ عَلَيْهِمُ ٱلسَّلاَمُ</vt:lpstr>
      <vt:lpstr>وَلاَ تَجْعَلْنِي مِنْ اهْلِ ٱلْحَنَقِ وَٱلْغَيْظِ عَلَىٰ آلِ مُحَمَّدٍ عَلَيْهِمُ ٱلسَّلاَمُ</vt:lpstr>
      <vt:lpstr>فَإنِّي اعُوذُ بِكَ مِنْ ذٰلِكَ فَاعِذْنِي</vt:lpstr>
      <vt:lpstr>وَاسْتَجِيرُ بِكَ فَاجِرْنِي</vt:lpstr>
      <vt:lpstr>اَللَّهُمَّ صَلِّ عَلَىٰ مُحَمَّدٍ وَآلِ مُحَمَّدٍ</vt:lpstr>
      <vt:lpstr>وَٱجْعَلْنِي بِهِمْ فَائِزاً عِنْدَكَ</vt:lpstr>
      <vt:lpstr>فِي ٱلدُّنْيَا وَٱلآخِرَةِ</vt:lpstr>
      <vt:lpstr>وَمِنَ ٱلْمُقَرَّبِينَ</vt:lpstr>
      <vt:lpstr>آمِينَ رَبَّ ٱلْعَالَمِينَ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509</cp:revision>
  <cp:lastPrinted>1601-01-01T00:00:00Z</cp:lastPrinted>
  <dcterms:created xsi:type="dcterms:W3CDTF">1601-01-01T00:00:00Z</dcterms:created>
  <dcterms:modified xsi:type="dcterms:W3CDTF">2021-07-03T19:59:08Z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